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2"/>
  </p:notesMasterIdLst>
  <p:sldIdLst>
    <p:sldId id="256" r:id="rId2"/>
    <p:sldId id="320" r:id="rId3"/>
    <p:sldId id="321" r:id="rId4"/>
    <p:sldId id="322" r:id="rId5"/>
    <p:sldId id="323" r:id="rId6"/>
    <p:sldId id="324" r:id="rId7"/>
    <p:sldId id="325" r:id="rId8"/>
    <p:sldId id="326" r:id="rId9"/>
    <p:sldId id="327" r:id="rId10"/>
    <p:sldId id="328" r:id="rId11"/>
    <p:sldId id="329" r:id="rId12"/>
    <p:sldId id="330" r:id="rId13"/>
    <p:sldId id="331" r:id="rId14"/>
    <p:sldId id="296" r:id="rId15"/>
    <p:sldId id="297" r:id="rId16"/>
    <p:sldId id="298" r:id="rId17"/>
    <p:sldId id="299" r:id="rId18"/>
    <p:sldId id="300" r:id="rId19"/>
    <p:sldId id="301" r:id="rId20"/>
    <p:sldId id="302" r:id="rId21"/>
    <p:sldId id="303" r:id="rId22"/>
    <p:sldId id="304" r:id="rId23"/>
    <p:sldId id="305" r:id="rId24"/>
    <p:sldId id="306" r:id="rId25"/>
    <p:sldId id="307" r:id="rId26"/>
    <p:sldId id="308" r:id="rId27"/>
    <p:sldId id="309" r:id="rId28"/>
    <p:sldId id="310" r:id="rId29"/>
    <p:sldId id="311" r:id="rId30"/>
    <p:sldId id="312" r:id="rId31"/>
  </p:sldIdLst>
  <p:sldSz cx="9144000" cy="5143500" type="screen16x9"/>
  <p:notesSz cx="6858000" cy="9144000"/>
  <p:embeddedFontLst>
    <p:embeddedFont>
      <p:font typeface="Open Sans" panose="020B0606030504020204" pitchFamily="34" charset="0"/>
      <p:regular r:id="rId33"/>
      <p:bold r:id="rId34"/>
      <p:italic r:id="rId35"/>
      <p:boldItalic r:id="rId36"/>
    </p:embeddedFont>
    <p:embeddedFont>
      <p:font typeface="Open Sans Medium" panose="020F0502020204030204" pitchFamily="34" charset="0"/>
      <p:regular r:id="rId37"/>
      <p:bold r:id="rId38"/>
      <p:italic r:id="rId39"/>
      <p:boldItalic r:id="rId40"/>
    </p:embeddedFont>
    <p:embeddedFont>
      <p:font typeface="Roboto" panose="02000000000000000000" pitchFamily="2" charset="0"/>
      <p:regular r:id="rId41"/>
      <p:bold r:id="rId42"/>
      <p:italic r:id="rId43"/>
      <p:boldItalic r:id="rId44"/>
    </p:embeddedFont>
    <p:embeddedFont>
      <p:font typeface="Roboto Medium" panose="02000000000000000000" pitchFamily="2" charset="0"/>
      <p:regular r:id="rId45"/>
      <p:bold r:id="rId46"/>
      <p:italic r:id="rId47"/>
      <p:boldItalic r:id="rId48"/>
    </p:embeddedFont>
    <p:embeddedFont>
      <p:font typeface="Roboto Mono" pitchFamily="49" charset="0"/>
      <p:regular r:id="rId49"/>
      <p:bold r:id="rId50"/>
      <p:italic r:id="rId51"/>
      <p:boldItalic r:id="rId5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6D473F4-709D-46C5-8AB2-671CCF1A343E}">
  <a:tblStyle styleId="{26D473F4-709D-46C5-8AB2-671CCF1A343E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046"/>
    <p:restoredTop sz="94791"/>
  </p:normalViewPr>
  <p:slideViewPr>
    <p:cSldViewPr snapToGrid="0">
      <p:cViewPr varScale="1">
        <p:scale>
          <a:sx n="241" d="100"/>
          <a:sy n="241" d="100"/>
        </p:scale>
        <p:origin x="88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47" Type="http://schemas.openxmlformats.org/officeDocument/2006/relationships/font" Target="fonts/font15.fntdata"/><Relationship Id="rId50" Type="http://schemas.openxmlformats.org/officeDocument/2006/relationships/font" Target="fonts/font18.fntdata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font" Target="fonts/font13.fntdata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2.fntdata"/><Relationship Id="rId52" Type="http://schemas.openxmlformats.org/officeDocument/2006/relationships/font" Target="fonts/font2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font" Target="fonts/font11.fntdata"/><Relationship Id="rId48" Type="http://schemas.openxmlformats.org/officeDocument/2006/relationships/font" Target="fonts/font16.fntdata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19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font" Target="fonts/font14.fntdata"/><Relationship Id="rId20" Type="http://schemas.openxmlformats.org/officeDocument/2006/relationships/slide" Target="slides/slide19.xml"/><Relationship Id="rId41" Type="http://schemas.openxmlformats.org/officeDocument/2006/relationships/font" Target="fonts/font9.fntdata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49" Type="http://schemas.openxmlformats.org/officeDocument/2006/relationships/font" Target="fonts/font1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4" name="Google Shape;54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c9ec7a1a1d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2c9ec7a1a1d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951a9bf192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1951a9bf192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951a9bf19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1951a9bf19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951a9bf19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1951a9bf192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Open Sans"/>
              <a:buChar char="●"/>
            </a:pPr>
            <a:endParaRPr sz="120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7f6c910609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7f6c910609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7f6c910609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7f6c910609_0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7f6c910609_0_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7f6c910609_0_1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7f6c910609_0_1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7f6c910609_0_1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7f6c910609_0_2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7f6c910609_0_2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7f6c910609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7f6c910609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7f6c910609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7f6c910609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7f6c910609_0_2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7f6c910609_0_2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1" name="Google Shape;141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cdafd45dc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2cdafd45dc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7" name="Google Shape;157;p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7f6c910609_0_2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7f6c910609_0_2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cdafd45dc9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2cdafd45dc9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cdafd45dc9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2cdafd45dc9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cdafd45dc9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2cdafd45dc9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28d8d05fb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228d8d05fb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5" name="Google Shape;195;p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2643e272d1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8" name="Google Shape;118;g22643e272d1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p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18cf16042d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18cf16042d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1" name="Google Shape;131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a0e3bb01d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1a0e3bb01d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c9ec7a1a1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2c9ec7a1a1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c9ec7a1a1d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2c9ec7a1a1d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951a9bf192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951a9bf192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80018"/>
              </a:buClr>
              <a:buSzPts val="5200"/>
              <a:buFont typeface="Roboto"/>
              <a:buNone/>
              <a:defRPr sz="5200" b="1">
                <a:solidFill>
                  <a:srgbClr val="68001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0" y="0"/>
            <a:ext cx="9144000" cy="95700"/>
          </a:xfrm>
          <a:prstGeom prst="rect">
            <a:avLst/>
          </a:prstGeom>
          <a:solidFill>
            <a:srgbClr val="680018"/>
          </a:solidFill>
          <a:ln w="9525" cap="flat" cmpd="sng">
            <a:solidFill>
              <a:srgbClr val="68001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"/>
          <p:cNvSpPr/>
          <p:nvPr/>
        </p:nvSpPr>
        <p:spPr>
          <a:xfrm>
            <a:off x="0" y="5056744"/>
            <a:ext cx="9144000" cy="95700"/>
          </a:xfrm>
          <a:prstGeom prst="rect">
            <a:avLst/>
          </a:prstGeom>
          <a:solidFill>
            <a:srgbClr val="680018"/>
          </a:solidFill>
          <a:ln w="9525" cap="flat" cmpd="sng">
            <a:solidFill>
              <a:srgbClr val="68001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>
            <a:spLocks noGrp="1"/>
          </p:cNvSpPr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endParaRPr/>
          </a:p>
        </p:txBody>
      </p:sp>
      <p:sp>
        <p:nvSpPr>
          <p:cNvPr id="48" name="Google Shape;48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3000"/>
              <a:buChar char="●"/>
              <a:defRPr/>
            </a:lvl1pPr>
            <a:lvl2pPr marL="914400" lvl="1" indent="-381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429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9" name="Google Shape;49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605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body" idx="1"/>
          </p:nvPr>
        </p:nvSpPr>
        <p:spPr>
          <a:xfrm>
            <a:off x="311700" y="923868"/>
            <a:ext cx="8520600" cy="37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3000"/>
              <a:buChar char="●"/>
              <a:defRPr/>
            </a:lvl1pPr>
            <a:lvl2pPr marL="914400" lvl="1" indent="-38100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SzPts val="2400"/>
              <a:buChar char="○"/>
              <a:defRPr sz="2400"/>
            </a:lvl2pPr>
            <a:lvl3pPr marL="1371600" lvl="2" indent="-34290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1750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2400"/>
              </a:spcBef>
              <a:spcAft>
                <a:spcPts val="24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lt2"/>
        </a:solid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605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605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 txBox="1">
            <a:spLocks noGrp="1"/>
          </p:cNvSpPr>
          <p:nvPr>
            <p:ph type="title"/>
          </p:nvPr>
        </p:nvSpPr>
        <p:spPr>
          <a:xfrm>
            <a:off x="790325" y="526388"/>
            <a:ext cx="75633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4191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3000"/>
              <a:buChar char="●"/>
              <a:defRPr/>
            </a:lvl1pPr>
            <a:lvl2pPr marL="914400" lvl="1" indent="-381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429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body" idx="1"/>
          </p:nvPr>
        </p:nvSpPr>
        <p:spPr>
          <a:xfrm>
            <a:off x="1572600" y="4300681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3000"/>
              <a:buNone/>
              <a:defRPr/>
            </a:lvl1pPr>
          </a:lstStyle>
          <a:p>
            <a:endParaRPr/>
          </a:p>
        </p:txBody>
      </p:sp>
      <p:sp>
        <p:nvSpPr>
          <p:cNvPr id="45" name="Google Shape;45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FAFAFA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605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80018"/>
              </a:buClr>
              <a:buSzPts val="3600"/>
              <a:buFont typeface="Roboto Medium"/>
              <a:buNone/>
              <a:defRPr sz="3600" b="0" i="0" u="none" strike="noStrike" cap="none">
                <a:solidFill>
                  <a:srgbClr val="680018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923868"/>
            <a:ext cx="8520600" cy="37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191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pen Sans"/>
              <a:buChar char="●"/>
              <a:defRPr sz="3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pen Sans"/>
              <a:buChar char="○"/>
              <a:defRPr sz="2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■"/>
              <a:defRPr sz="18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portal.brain-map.org/atlases-and-data/rnaseq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portal.brain-map.org/atlases-and-data/rnaseq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satijalab.org/seurat/install.html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canpy.readthedocs.io/en/latest/" TargetMode="External"/><Relationship Id="rId5" Type="http://schemas.openxmlformats.org/officeDocument/2006/relationships/hyperlink" Target="https://www.bioconductor.org/packages/release/bioc/html/scater.html" TargetMode="External"/><Relationship Id="rId4" Type="http://schemas.openxmlformats.org/officeDocument/2006/relationships/hyperlink" Target="https://www.bioconductor.org/packages/release/bioc/html/SingleCellExperiment.html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/>
              <a:t>Single Cell Sequencing</a:t>
            </a:r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9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60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integration?</a:t>
            </a:r>
            <a:endParaRPr/>
          </a:p>
        </p:txBody>
      </p:sp>
      <p:sp>
        <p:nvSpPr>
          <p:cNvPr id="166" name="Google Shape;166;p29"/>
          <p:cNvSpPr txBox="1">
            <a:spLocks noGrp="1"/>
          </p:cNvSpPr>
          <p:nvPr>
            <p:ph type="body" idx="1"/>
          </p:nvPr>
        </p:nvSpPr>
        <p:spPr>
          <a:xfrm>
            <a:off x="311700" y="923868"/>
            <a:ext cx="8520600" cy="37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74650" algn="l" rtl="0">
              <a:spcBef>
                <a:spcPts val="1000"/>
              </a:spcBef>
              <a:spcAft>
                <a:spcPts val="0"/>
              </a:spcAft>
              <a:buSzPts val="2300"/>
              <a:buChar char="●"/>
            </a:pPr>
            <a:r>
              <a:rPr lang="en" sz="2300"/>
              <a:t>Various methods designed to ensure that the same cell populations across different datasets group together (after integration)</a:t>
            </a:r>
            <a:endParaRPr sz="2300"/>
          </a:p>
          <a:p>
            <a:pPr marL="914400" lvl="1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This will allow for accurate comparisons across datasets by matching shared cell types</a:t>
            </a:r>
            <a:endParaRPr sz="1700"/>
          </a:p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" sz="2300"/>
              <a:t>Integration is not always necessary if samples are expected to be highly similar</a:t>
            </a:r>
            <a:endParaRPr sz="2300"/>
          </a:p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" sz="2300"/>
              <a:t>Integration forces a complicated tradeoff between batch correction and conservation of true biological variance</a:t>
            </a:r>
            <a:endParaRPr sz="2300"/>
          </a:p>
          <a:p>
            <a:pPr marL="914400" lvl="1" indent="-374650" algn="l" rtl="0">
              <a:spcBef>
                <a:spcPts val="0"/>
              </a:spcBef>
              <a:spcAft>
                <a:spcPts val="0"/>
              </a:spcAft>
              <a:buSzPts val="2300"/>
              <a:buChar char="○"/>
            </a:pPr>
            <a:r>
              <a:rPr lang="en" sz="2300"/>
              <a:t>https://www.nature.com/articles/s41592-021-01336-8</a:t>
            </a:r>
            <a:endParaRPr sz="23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0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60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latin typeface="Open Sans Medium"/>
                <a:ea typeface="Open Sans Medium"/>
                <a:cs typeface="Open Sans Medium"/>
                <a:sym typeface="Open Sans Medium"/>
              </a:rPr>
              <a:t>Experimental design can mitigate the need for batch correction</a:t>
            </a:r>
            <a:endParaRPr sz="2300">
              <a:latin typeface="Open Sans Medium"/>
              <a:ea typeface="Open Sans Medium"/>
              <a:cs typeface="Open Sans Medium"/>
              <a:sym typeface="Open Sans Medium"/>
            </a:endParaRPr>
          </a:p>
        </p:txBody>
      </p:sp>
      <p:pic>
        <p:nvPicPr>
          <p:cNvPr id="172" name="Google Shape;17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3300" y="605400"/>
            <a:ext cx="6237376" cy="4476824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30"/>
          <p:cNvSpPr txBox="1"/>
          <p:nvPr/>
        </p:nvSpPr>
        <p:spPr>
          <a:xfrm>
            <a:off x="219275" y="4728225"/>
            <a:ext cx="24654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Open Sans"/>
                <a:ea typeface="Open Sans"/>
                <a:cs typeface="Open Sans"/>
                <a:sym typeface="Open Sans"/>
              </a:rPr>
              <a:t>Hicks et al 2017</a:t>
            </a:r>
            <a:endParaRPr sz="11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1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60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 Medium"/>
                <a:ea typeface="Open Sans Medium"/>
                <a:cs typeface="Open Sans Medium"/>
                <a:sym typeface="Open Sans Medium"/>
              </a:rPr>
              <a:t>“Regressing out” effects of the cell cycle?</a:t>
            </a:r>
            <a:endParaRPr>
              <a:latin typeface="Open Sans Medium"/>
              <a:ea typeface="Open Sans Medium"/>
              <a:cs typeface="Open Sans Medium"/>
              <a:sym typeface="Open Sans Medium"/>
            </a:endParaRPr>
          </a:p>
        </p:txBody>
      </p:sp>
      <p:pic>
        <p:nvPicPr>
          <p:cNvPr id="179" name="Google Shape;17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57800"/>
            <a:ext cx="3885992" cy="4233303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31"/>
          <p:cNvSpPr txBox="1"/>
          <p:nvPr/>
        </p:nvSpPr>
        <p:spPr>
          <a:xfrm>
            <a:off x="4387850" y="651925"/>
            <a:ext cx="4706400" cy="40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Font typeface="Open Sans"/>
              <a:buChar char="●"/>
            </a:pPr>
            <a:r>
              <a:rPr lang="en" sz="2100">
                <a:latin typeface="Open Sans"/>
                <a:ea typeface="Open Sans"/>
                <a:cs typeface="Open Sans"/>
                <a:sym typeface="Open Sans"/>
              </a:rPr>
              <a:t>The cell cycle can have a strong influence over the transcriptome </a:t>
            </a:r>
            <a:endParaRPr sz="2100"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Font typeface="Open Sans"/>
              <a:buChar char="●"/>
            </a:pPr>
            <a:r>
              <a:rPr lang="en" sz="2100">
                <a:latin typeface="Open Sans"/>
                <a:ea typeface="Open Sans"/>
                <a:cs typeface="Open Sans"/>
                <a:sym typeface="Open Sans"/>
              </a:rPr>
              <a:t>The cell cycle is almost certainly not independent from the other biological processes in the cell</a:t>
            </a:r>
            <a:endParaRPr sz="2100"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Font typeface="Open Sans"/>
              <a:buChar char="●"/>
            </a:pPr>
            <a:r>
              <a:rPr lang="en" sz="2100">
                <a:latin typeface="Open Sans"/>
                <a:ea typeface="Open Sans"/>
                <a:cs typeface="Open Sans"/>
                <a:sym typeface="Open Sans"/>
              </a:rPr>
              <a:t>Be extremely wary about using linear regression methods in single cell analyses to remove “uninteresting” variation</a:t>
            </a:r>
            <a:endParaRPr sz="21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1" name="Google Shape;181;p31"/>
          <p:cNvSpPr txBox="1"/>
          <p:nvPr/>
        </p:nvSpPr>
        <p:spPr>
          <a:xfrm>
            <a:off x="56025" y="4807325"/>
            <a:ext cx="4852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https://www.genome.gov/genetics-glossary/Cell-Cycle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2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60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Open Sans Medium"/>
                <a:ea typeface="Open Sans Medium"/>
                <a:cs typeface="Open Sans Medium"/>
                <a:sym typeface="Open Sans Medium"/>
              </a:rPr>
              <a:t>Feature Selection: Highly variable genes are used to reduce dimensionality </a:t>
            </a:r>
            <a:endParaRPr sz="2000">
              <a:latin typeface="Open Sans Medium"/>
              <a:ea typeface="Open Sans Medium"/>
              <a:cs typeface="Open Sans Medium"/>
              <a:sym typeface="Open Sans Medium"/>
            </a:endParaRPr>
          </a:p>
        </p:txBody>
      </p:sp>
      <p:pic>
        <p:nvPicPr>
          <p:cNvPr id="187" name="Google Shape;18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7875" y="1270450"/>
            <a:ext cx="3345124" cy="3021400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32"/>
          <p:cNvSpPr txBox="1"/>
          <p:nvPr/>
        </p:nvSpPr>
        <p:spPr>
          <a:xfrm>
            <a:off x="4028525" y="776925"/>
            <a:ext cx="5002200" cy="40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556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Char char="●"/>
            </a:pPr>
            <a:r>
              <a:rPr lang="en" sz="2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Even after filtering, some scRNAseq datasets may still have ~15000 genes</a:t>
            </a:r>
            <a:endParaRPr sz="20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Char char="●"/>
            </a:pPr>
            <a:r>
              <a:rPr lang="en" sz="2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Keep only genes that are “informative” of the variability</a:t>
            </a:r>
            <a:endParaRPr sz="20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Char char="●"/>
            </a:pPr>
            <a:r>
              <a:rPr lang="en" sz="2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Typical programs will use 1k-5k genes </a:t>
            </a:r>
            <a:endParaRPr sz="20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Char char="●"/>
            </a:pPr>
            <a:r>
              <a:rPr lang="en" sz="2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Popular method bins genes by mean expression and selects the top genes with largest variance-to-mean ratio from each bin</a:t>
            </a:r>
            <a:endParaRPr sz="2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60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Typical Analysis Paths</a:t>
            </a:r>
            <a:endParaRPr/>
          </a:p>
        </p:txBody>
      </p:sp>
      <p:sp>
        <p:nvSpPr>
          <p:cNvPr id="77" name="Google Shape;77;p15"/>
          <p:cNvSpPr/>
          <p:nvPr/>
        </p:nvSpPr>
        <p:spPr>
          <a:xfrm>
            <a:off x="449238" y="2377050"/>
            <a:ext cx="1470300" cy="605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Counts matrix</a:t>
            </a:r>
            <a:endParaRPr/>
          </a:p>
        </p:txBody>
      </p:sp>
      <p:sp>
        <p:nvSpPr>
          <p:cNvPr id="78" name="Google Shape;78;p15"/>
          <p:cNvSpPr/>
          <p:nvPr/>
        </p:nvSpPr>
        <p:spPr>
          <a:xfrm>
            <a:off x="2712113" y="1255700"/>
            <a:ext cx="1470300" cy="605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Dimensionality Reduction</a:t>
            </a:r>
            <a:endParaRPr/>
          </a:p>
        </p:txBody>
      </p:sp>
      <p:sp>
        <p:nvSpPr>
          <p:cNvPr id="79" name="Google Shape;79;p15"/>
          <p:cNvSpPr/>
          <p:nvPr/>
        </p:nvSpPr>
        <p:spPr>
          <a:xfrm>
            <a:off x="2712113" y="2377050"/>
            <a:ext cx="1470300" cy="605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Unsupervised Clustering</a:t>
            </a:r>
            <a:endParaRPr/>
          </a:p>
        </p:txBody>
      </p:sp>
      <p:cxnSp>
        <p:nvCxnSpPr>
          <p:cNvPr id="80" name="Google Shape;80;p15"/>
          <p:cNvCxnSpPr>
            <a:stCxn id="77" idx="3"/>
            <a:endCxn id="79" idx="1"/>
          </p:cNvCxnSpPr>
          <p:nvPr/>
        </p:nvCxnSpPr>
        <p:spPr>
          <a:xfrm>
            <a:off x="1919538" y="2679750"/>
            <a:ext cx="792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1" name="Google Shape;81;p15"/>
          <p:cNvCxnSpPr>
            <a:stCxn id="77" idx="0"/>
            <a:endCxn id="78" idx="1"/>
          </p:cNvCxnSpPr>
          <p:nvPr/>
        </p:nvCxnSpPr>
        <p:spPr>
          <a:xfrm rot="-5400000">
            <a:off x="1538838" y="1203900"/>
            <a:ext cx="818700" cy="15276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2" name="Google Shape;82;p15"/>
          <p:cNvCxnSpPr>
            <a:stCxn id="78" idx="2"/>
            <a:endCxn id="79" idx="0"/>
          </p:cNvCxnSpPr>
          <p:nvPr/>
        </p:nvCxnSpPr>
        <p:spPr>
          <a:xfrm>
            <a:off x="3447263" y="1861100"/>
            <a:ext cx="0" cy="51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3" name="Google Shape;83;p15"/>
          <p:cNvSpPr/>
          <p:nvPr/>
        </p:nvSpPr>
        <p:spPr>
          <a:xfrm>
            <a:off x="4836438" y="1255700"/>
            <a:ext cx="1734000" cy="605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Projection</a:t>
            </a:r>
            <a:br>
              <a:rPr lang="en" dirty="0"/>
            </a:br>
            <a:r>
              <a:rPr lang="en" dirty="0"/>
              <a:t>(</a:t>
            </a:r>
            <a:r>
              <a:rPr lang="en" dirty="0" err="1"/>
              <a:t>tSNE</a:t>
            </a:r>
            <a:r>
              <a:rPr lang="en" dirty="0"/>
              <a:t>, UMAP, </a:t>
            </a:r>
            <a:r>
              <a:rPr lang="en" dirty="0" err="1"/>
              <a:t>etc</a:t>
            </a:r>
            <a:r>
              <a:rPr lang="en" dirty="0"/>
              <a:t>)</a:t>
            </a:r>
            <a:endParaRPr dirty="0"/>
          </a:p>
        </p:txBody>
      </p:sp>
      <p:cxnSp>
        <p:nvCxnSpPr>
          <p:cNvPr id="84" name="Google Shape;84;p15"/>
          <p:cNvCxnSpPr>
            <a:stCxn id="78" idx="3"/>
            <a:endCxn id="83" idx="1"/>
          </p:cNvCxnSpPr>
          <p:nvPr/>
        </p:nvCxnSpPr>
        <p:spPr>
          <a:xfrm>
            <a:off x="4182413" y="1558400"/>
            <a:ext cx="654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5" name="Google Shape;85;p15"/>
          <p:cNvCxnSpPr>
            <a:stCxn id="79" idx="3"/>
            <a:endCxn id="83" idx="2"/>
          </p:cNvCxnSpPr>
          <p:nvPr/>
        </p:nvCxnSpPr>
        <p:spPr>
          <a:xfrm rot="10800000" flipH="1">
            <a:off x="4182413" y="1861050"/>
            <a:ext cx="1521000" cy="8187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6" name="Google Shape;86;p15"/>
          <p:cNvSpPr/>
          <p:nvPr/>
        </p:nvSpPr>
        <p:spPr>
          <a:xfrm>
            <a:off x="7224463" y="1255700"/>
            <a:ext cx="1470300" cy="605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Visualization</a:t>
            </a:r>
            <a:endParaRPr dirty="0"/>
          </a:p>
        </p:txBody>
      </p:sp>
      <p:cxnSp>
        <p:nvCxnSpPr>
          <p:cNvPr id="87" name="Google Shape;87;p15"/>
          <p:cNvCxnSpPr>
            <a:stCxn id="83" idx="3"/>
            <a:endCxn id="86" idx="1"/>
          </p:cNvCxnSpPr>
          <p:nvPr/>
        </p:nvCxnSpPr>
        <p:spPr>
          <a:xfrm>
            <a:off x="6570438" y="1558400"/>
            <a:ext cx="654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8" name="Google Shape;88;p15"/>
          <p:cNvSpPr/>
          <p:nvPr/>
        </p:nvSpPr>
        <p:spPr>
          <a:xfrm>
            <a:off x="7224463" y="3092175"/>
            <a:ext cx="1470300" cy="605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Marker Gene Analysis</a:t>
            </a:r>
            <a:endParaRPr dirty="0"/>
          </a:p>
        </p:txBody>
      </p:sp>
      <p:sp>
        <p:nvSpPr>
          <p:cNvPr id="89" name="Google Shape;89;p15"/>
          <p:cNvSpPr/>
          <p:nvPr/>
        </p:nvSpPr>
        <p:spPr>
          <a:xfrm>
            <a:off x="5001713" y="3092250"/>
            <a:ext cx="1470300" cy="605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Differential Expression</a:t>
            </a:r>
            <a:endParaRPr dirty="0"/>
          </a:p>
        </p:txBody>
      </p:sp>
      <p:sp>
        <p:nvSpPr>
          <p:cNvPr id="90" name="Google Shape;90;p15"/>
          <p:cNvSpPr/>
          <p:nvPr/>
        </p:nvSpPr>
        <p:spPr>
          <a:xfrm>
            <a:off x="5001713" y="3904638"/>
            <a:ext cx="1470300" cy="605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Differences in Proportion</a:t>
            </a:r>
            <a:endParaRPr dirty="0"/>
          </a:p>
        </p:txBody>
      </p:sp>
      <p:cxnSp>
        <p:nvCxnSpPr>
          <p:cNvPr id="91" name="Google Shape;91;p15"/>
          <p:cNvCxnSpPr>
            <a:stCxn id="79" idx="2"/>
            <a:endCxn id="89" idx="1"/>
          </p:cNvCxnSpPr>
          <p:nvPr/>
        </p:nvCxnSpPr>
        <p:spPr>
          <a:xfrm rot="16200000" flipH="1">
            <a:off x="4018238" y="2411475"/>
            <a:ext cx="412500" cy="155445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2" name="Google Shape;92;p15"/>
          <p:cNvCxnSpPr>
            <a:stCxn id="79" idx="2"/>
            <a:endCxn id="90" idx="1"/>
          </p:cNvCxnSpPr>
          <p:nvPr/>
        </p:nvCxnSpPr>
        <p:spPr>
          <a:xfrm rot="-5400000" flipH="1">
            <a:off x="3612113" y="2817600"/>
            <a:ext cx="1224900" cy="15546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3" name="Google Shape;93;p15"/>
          <p:cNvCxnSpPr>
            <a:stCxn id="89" idx="3"/>
            <a:endCxn id="88" idx="1"/>
          </p:cNvCxnSpPr>
          <p:nvPr/>
        </p:nvCxnSpPr>
        <p:spPr>
          <a:xfrm flipV="1">
            <a:off x="6472013" y="3394875"/>
            <a:ext cx="752450" cy="75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6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60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Dimensionality Reduction</a:t>
            </a:r>
            <a:endParaRPr/>
          </a:p>
        </p:txBody>
      </p:sp>
      <p:sp>
        <p:nvSpPr>
          <p:cNvPr id="99" name="Google Shape;99;p16"/>
          <p:cNvSpPr txBox="1">
            <a:spLocks noGrp="1"/>
          </p:cNvSpPr>
          <p:nvPr>
            <p:ph type="body" idx="1"/>
          </p:nvPr>
        </p:nvSpPr>
        <p:spPr>
          <a:xfrm>
            <a:off x="311700" y="803126"/>
            <a:ext cx="8520600" cy="40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93700" algn="l" rtl="0">
              <a:spcBef>
                <a:spcPts val="1000"/>
              </a:spcBef>
              <a:spcAft>
                <a:spcPts val="0"/>
              </a:spcAft>
              <a:buSzPts val="2600"/>
              <a:buChar char="●"/>
            </a:pPr>
            <a:r>
              <a:rPr lang="en" sz="2600"/>
              <a:t>Counts matrix may have many dimensions</a:t>
            </a:r>
            <a:endParaRPr sz="2600"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1000s of genes x 1000s of cells</a:t>
            </a:r>
            <a:endParaRPr sz="2000"/>
          </a:p>
          <a:p>
            <a:pPr marL="457200" lvl="0" indent="-393700" algn="l" rtl="0">
              <a:spcBef>
                <a:spcPts val="0"/>
              </a:spcBef>
              <a:spcAft>
                <a:spcPts val="0"/>
              </a:spcAft>
              <a:buSzPts val="2600"/>
              <a:buChar char="●"/>
            </a:pPr>
            <a:r>
              <a:rPr lang="en" sz="2600"/>
              <a:t>Designed to capture the underlying structure of the data in fewer dimensions</a:t>
            </a:r>
            <a:endParaRPr sz="2600"/>
          </a:p>
          <a:p>
            <a:pPr marL="457200" lvl="0" indent="-393700" algn="l" rtl="0">
              <a:spcBef>
                <a:spcPts val="0"/>
              </a:spcBef>
              <a:spcAft>
                <a:spcPts val="0"/>
              </a:spcAft>
              <a:buSzPts val="2600"/>
              <a:buChar char="●"/>
            </a:pPr>
            <a:r>
              <a:rPr lang="en" sz="2600"/>
              <a:t>May be necessary for large datasets (&gt;1M cells) to make downstream analysis algorithms tractable</a:t>
            </a:r>
            <a:endParaRPr sz="2600"/>
          </a:p>
          <a:p>
            <a:pPr marL="457200" lvl="0" indent="-393700" algn="l" rtl="0">
              <a:spcBef>
                <a:spcPts val="0"/>
              </a:spcBef>
              <a:spcAft>
                <a:spcPts val="0"/>
              </a:spcAft>
              <a:buSzPts val="2600"/>
              <a:buChar char="●"/>
            </a:pPr>
            <a:r>
              <a:rPr lang="en" sz="2600"/>
              <a:t>Many methods available, including:</a:t>
            </a:r>
            <a:endParaRPr sz="2600"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PCA</a:t>
            </a:r>
            <a:endParaRPr sz="2000"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Multidimensional Scaling (MDS)</a:t>
            </a:r>
            <a:endParaRPr sz="2000"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Downsampling</a:t>
            </a:r>
            <a:endParaRPr sz="20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60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Projection + Visualization</a:t>
            </a:r>
            <a:endParaRPr/>
          </a:p>
        </p:txBody>
      </p:sp>
      <p:sp>
        <p:nvSpPr>
          <p:cNvPr id="105" name="Google Shape;105;p17"/>
          <p:cNvSpPr txBox="1">
            <a:spLocks noGrp="1"/>
          </p:cNvSpPr>
          <p:nvPr>
            <p:ph type="body" idx="1"/>
          </p:nvPr>
        </p:nvSpPr>
        <p:spPr>
          <a:xfrm>
            <a:off x="311700" y="729151"/>
            <a:ext cx="8520600" cy="423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74650" algn="l" rtl="0">
              <a:spcBef>
                <a:spcPts val="1000"/>
              </a:spcBef>
              <a:spcAft>
                <a:spcPts val="0"/>
              </a:spcAft>
              <a:buSzPts val="2300"/>
              <a:buChar char="●"/>
            </a:pPr>
            <a:r>
              <a:rPr lang="en" sz="2300" b="1"/>
              <a:t>Goal:</a:t>
            </a:r>
            <a:r>
              <a:rPr lang="en" sz="2300"/>
              <a:t> accurately visualize cell clusters in two dimensions</a:t>
            </a:r>
            <a:endParaRPr sz="2300"/>
          </a:p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" sz="2300"/>
              <a:t>Projection: embed samples of high dimensional space into lower dimensional space, retaining structure of data</a:t>
            </a:r>
            <a:endParaRPr sz="2300"/>
          </a:p>
          <a:p>
            <a:pPr marL="914400" lvl="1" indent="-361950" algn="l" rtl="0">
              <a:spcBef>
                <a:spcPts val="0"/>
              </a:spcBef>
              <a:spcAft>
                <a:spcPts val="0"/>
              </a:spcAft>
              <a:buSzPts val="2100"/>
              <a:buChar char="○"/>
            </a:pPr>
            <a:r>
              <a:rPr lang="en" sz="2100"/>
              <a:t>e.g. map from (1000s genes x 1000s cells) to 2 (i.e. &lt;x,y&gt;)</a:t>
            </a:r>
            <a:endParaRPr sz="2100"/>
          </a:p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" sz="2300"/>
              <a:t>Ideally preserve both local and global structure</a:t>
            </a:r>
            <a:endParaRPr sz="2300"/>
          </a:p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" sz="2300" b="1"/>
              <a:t>NB:</a:t>
            </a:r>
            <a:r>
              <a:rPr lang="en" sz="2300"/>
              <a:t> this is challenging to do efficiently+accurately!</a:t>
            </a:r>
            <a:endParaRPr sz="2300"/>
          </a:p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" sz="2300"/>
              <a:t>Available methods:</a:t>
            </a:r>
            <a:endParaRPr sz="2300"/>
          </a:p>
          <a:p>
            <a:pPr marL="914400" lvl="1" indent="-374650" algn="l" rtl="0">
              <a:spcBef>
                <a:spcPts val="0"/>
              </a:spcBef>
              <a:spcAft>
                <a:spcPts val="0"/>
              </a:spcAft>
              <a:buSzPts val="2300"/>
              <a:buChar char="○"/>
            </a:pPr>
            <a:r>
              <a:rPr lang="en" sz="2300"/>
              <a:t>t-SNE: t-statistic Stochastic Neighbor Embedding</a:t>
            </a:r>
            <a:endParaRPr sz="2300"/>
          </a:p>
          <a:p>
            <a:pPr marL="914400" lvl="1" indent="-374650" algn="l" rtl="0">
              <a:spcBef>
                <a:spcPts val="0"/>
              </a:spcBef>
              <a:spcAft>
                <a:spcPts val="0"/>
              </a:spcAft>
              <a:buSzPts val="2300"/>
              <a:buChar char="○"/>
            </a:pPr>
            <a:r>
              <a:rPr lang="en" sz="2300"/>
              <a:t>UMAP: Uniform Manifold Approx. and Mapping</a:t>
            </a:r>
            <a:endParaRPr sz="2300"/>
          </a:p>
          <a:p>
            <a:pPr marL="914400" lvl="1" indent="-374650" algn="l" rtl="0">
              <a:spcBef>
                <a:spcPts val="0"/>
              </a:spcBef>
              <a:spcAft>
                <a:spcPts val="0"/>
              </a:spcAft>
              <a:buSzPts val="2300"/>
              <a:buChar char="○"/>
            </a:pPr>
            <a:r>
              <a:rPr lang="en" sz="2300"/>
              <a:t>PCA</a:t>
            </a:r>
            <a:endParaRPr sz="23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8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60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t-SNE, UMAP, et cetera</a:t>
            </a:r>
            <a:endParaRPr/>
          </a:p>
        </p:txBody>
      </p:sp>
      <p:sp>
        <p:nvSpPr>
          <p:cNvPr id="111" name="Google Shape;111;p18"/>
          <p:cNvSpPr txBox="1">
            <a:spLocks noGrp="1"/>
          </p:cNvSpPr>
          <p:nvPr>
            <p:ph type="body" idx="1"/>
          </p:nvPr>
        </p:nvSpPr>
        <p:spPr>
          <a:xfrm>
            <a:off x="304975" y="698200"/>
            <a:ext cx="4219800" cy="430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 b="1"/>
              <a:t>Conceptual idea:</a:t>
            </a:r>
            <a:endParaRPr sz="1800" b="1"/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Compute distance between all pairs of cells in high dimensional (i.e. all genes) space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Find a function that maps samples into 2D space s.t. cells that are close in original space are also close in embedded space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/>
              <a:t>Can compute locally accurate mapping quickly:</a:t>
            </a:r>
            <a:endParaRPr sz="1800"/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Cells near each other are similar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b="1"/>
              <a:t>BUT</a:t>
            </a:r>
            <a:r>
              <a:rPr lang="en"/>
              <a:t> cells far away from each other are </a:t>
            </a:r>
            <a:r>
              <a:rPr lang="en" i="1"/>
              <a:t>not</a:t>
            </a:r>
            <a:r>
              <a:rPr lang="en"/>
              <a:t> </a:t>
            </a:r>
            <a:r>
              <a:rPr lang="en" i="1"/>
              <a:t>necessarily proportionately far</a:t>
            </a:r>
            <a:r>
              <a:rPr lang="en"/>
              <a:t> from each other!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b="1"/>
              <a:t>Local</a:t>
            </a:r>
            <a:r>
              <a:rPr lang="en"/>
              <a:t> structure is preserved, </a:t>
            </a:r>
            <a:r>
              <a:rPr lang="en" b="1"/>
              <a:t>global</a:t>
            </a:r>
            <a:r>
              <a:rPr lang="en"/>
              <a:t> structure is not!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2" name="Google Shape;112;p18"/>
          <p:cNvPicPr preferRelativeResize="0"/>
          <p:nvPr/>
        </p:nvPicPr>
        <p:blipFill rotWithShape="1">
          <a:blip r:embed="rId3">
            <a:alphaModFix/>
          </a:blip>
          <a:srcRect l="16258" t="6168" r="12834" b="4177"/>
          <a:stretch/>
        </p:blipFill>
        <p:spPr>
          <a:xfrm>
            <a:off x="4746825" y="782875"/>
            <a:ext cx="4027398" cy="3818976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4538450" y="4601850"/>
            <a:ext cx="4531500" cy="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t-SNE projections from human cortex single nuclear RNA-Seq </a:t>
            </a:r>
            <a:r>
              <a:rPr lang="en" sz="900" u="sng">
                <a:solidFill>
                  <a:schemeClr val="hlink"/>
                </a:solidFill>
                <a:hlinkClick r:id="rId4"/>
              </a:rPr>
              <a:t>https://portal.brain-map.org/atlases-and-data/rnaseq</a:t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9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60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Visualizing Projections</a:t>
            </a:r>
            <a:endParaRPr/>
          </a:p>
        </p:txBody>
      </p:sp>
      <p:sp>
        <p:nvSpPr>
          <p:cNvPr id="119" name="Google Shape;119;p19"/>
          <p:cNvSpPr txBox="1">
            <a:spLocks noGrp="1"/>
          </p:cNvSpPr>
          <p:nvPr>
            <p:ph type="body" idx="1"/>
          </p:nvPr>
        </p:nvSpPr>
        <p:spPr>
          <a:xfrm>
            <a:off x="311700" y="702143"/>
            <a:ext cx="8520600" cy="37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spcBef>
                <a:spcPts val="100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Wish to use clustering to interpret data</a:t>
            </a:r>
            <a:endParaRPr/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Projection methods produce an embedding</a:t>
            </a:r>
            <a:endParaRPr/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 b="1"/>
              <a:t>Strategy:</a:t>
            </a:r>
            <a:r>
              <a:rPr lang="en"/>
              <a:t> map cell metadata onto embedding and visualize</a:t>
            </a:r>
            <a:endParaRPr/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Following slides: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/>
              <a:t>Single nuclear RNA-Seq from human cortex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/>
              <a:t>6 regions sampled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/>
              <a:t>Source: Brain-Map Cell Type Database </a:t>
            </a: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https://portal.brain-map.org/atlases-and-data/rnaseq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0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60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Visualizing Projections</a:t>
            </a:r>
            <a:endParaRPr/>
          </a:p>
        </p:txBody>
      </p:sp>
      <p:pic>
        <p:nvPicPr>
          <p:cNvPr id="125" name="Google Shape;125;p20"/>
          <p:cNvPicPr preferRelativeResize="0"/>
          <p:nvPr/>
        </p:nvPicPr>
        <p:blipFill rotWithShape="1">
          <a:blip r:embed="rId3">
            <a:alphaModFix/>
          </a:blip>
          <a:srcRect l="17133" t="6878" r="14086" b="3434"/>
          <a:stretch/>
        </p:blipFill>
        <p:spPr>
          <a:xfrm>
            <a:off x="402600" y="775025"/>
            <a:ext cx="3735350" cy="362735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0"/>
          <p:cNvSpPr txBox="1"/>
          <p:nvPr/>
        </p:nvSpPr>
        <p:spPr>
          <a:xfrm>
            <a:off x="1705700" y="4572000"/>
            <a:ext cx="948000" cy="3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Open Sans"/>
                <a:ea typeface="Open Sans"/>
                <a:cs typeface="Open Sans"/>
                <a:sym typeface="Open Sans"/>
              </a:rPr>
              <a:t>No color</a:t>
            </a:r>
            <a:endParaRPr sz="1200" b="1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27" name="Google Shape;127;p20"/>
          <p:cNvPicPr preferRelativeResize="0"/>
          <p:nvPr/>
        </p:nvPicPr>
        <p:blipFill rotWithShape="1">
          <a:blip r:embed="rId4">
            <a:alphaModFix/>
          </a:blip>
          <a:srcRect l="16258" t="6168" r="12834" b="4177"/>
          <a:stretch/>
        </p:blipFill>
        <p:spPr>
          <a:xfrm>
            <a:off x="5070450" y="775025"/>
            <a:ext cx="3735350" cy="3611326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0"/>
          <p:cNvSpPr txBox="1"/>
          <p:nvPr/>
        </p:nvSpPr>
        <p:spPr>
          <a:xfrm>
            <a:off x="5256500" y="4563975"/>
            <a:ext cx="3106200" cy="3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Open Sans"/>
                <a:ea typeface="Open Sans"/>
                <a:cs typeface="Open Sans"/>
                <a:sym typeface="Open Sans"/>
              </a:rPr>
              <a:t>Colored by unsupervised clustering</a:t>
            </a:r>
            <a:endParaRPr sz="1200" b="1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1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60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 Medium"/>
                <a:ea typeface="Open Sans Medium"/>
                <a:cs typeface="Open Sans Medium"/>
                <a:sym typeface="Open Sans Medium"/>
              </a:rPr>
              <a:t>Filtering Cells and Genes</a:t>
            </a:r>
            <a:endParaRPr>
              <a:latin typeface="Open Sans Medium"/>
              <a:ea typeface="Open Sans Medium"/>
              <a:cs typeface="Open Sans Medium"/>
              <a:sym typeface="Open Sans Medium"/>
            </a:endParaRPr>
          </a:p>
        </p:txBody>
      </p:sp>
      <p:sp>
        <p:nvSpPr>
          <p:cNvPr id="115" name="Google Shape;115;p21"/>
          <p:cNvSpPr txBox="1">
            <a:spLocks noGrp="1"/>
          </p:cNvSpPr>
          <p:nvPr>
            <p:ph type="body" idx="1"/>
          </p:nvPr>
        </p:nvSpPr>
        <p:spPr>
          <a:xfrm>
            <a:off x="311700" y="675100"/>
            <a:ext cx="8520600" cy="395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00050" algn="l" rtl="0">
              <a:spcBef>
                <a:spcPts val="1000"/>
              </a:spcBef>
              <a:spcAft>
                <a:spcPts val="0"/>
              </a:spcAft>
              <a:buSzPts val="2700"/>
              <a:buChar char="●"/>
            </a:pPr>
            <a:r>
              <a:rPr lang="en" sz="2700"/>
              <a:t>Many measurements</a:t>
            </a:r>
            <a:endParaRPr sz="2700"/>
          </a:p>
          <a:p>
            <a:pPr marL="914400" lvl="1" indent="-361950" algn="l" rtl="0">
              <a:spcBef>
                <a:spcPts val="0"/>
              </a:spcBef>
              <a:spcAft>
                <a:spcPts val="0"/>
              </a:spcAft>
              <a:buSzPts val="2100"/>
              <a:buChar char="○"/>
            </a:pPr>
            <a:r>
              <a:rPr lang="en" sz="2100"/>
              <a:t>e.g. 30k genes x 1ks of cells</a:t>
            </a:r>
            <a:endParaRPr sz="2100"/>
          </a:p>
          <a:p>
            <a:pPr marL="457200" lvl="0" indent="-400050" algn="l" rtl="0">
              <a:spcBef>
                <a:spcPts val="0"/>
              </a:spcBef>
              <a:spcAft>
                <a:spcPts val="0"/>
              </a:spcAft>
              <a:buSzPts val="2700"/>
              <a:buChar char="●"/>
            </a:pPr>
            <a:r>
              <a:rPr lang="en" sz="2700"/>
              <a:t>Some cells are uninformative, e.g.:</a:t>
            </a:r>
            <a:endParaRPr sz="2100"/>
          </a:p>
          <a:p>
            <a:pPr marL="914400" lvl="1" indent="-361950" algn="l" rtl="0">
              <a:spcBef>
                <a:spcPts val="0"/>
              </a:spcBef>
              <a:spcAft>
                <a:spcPts val="0"/>
              </a:spcAft>
              <a:buSzPts val="2100"/>
              <a:buChar char="○"/>
            </a:pPr>
            <a:r>
              <a:rPr lang="en" sz="2100"/>
              <a:t>Very few reads, few genes detected</a:t>
            </a:r>
            <a:endParaRPr sz="2100"/>
          </a:p>
          <a:p>
            <a:pPr marL="914400" lvl="1" indent="-361950" algn="l" rtl="0">
              <a:spcBef>
                <a:spcPts val="0"/>
              </a:spcBef>
              <a:spcAft>
                <a:spcPts val="0"/>
              </a:spcAft>
              <a:buSzPts val="2100"/>
              <a:buChar char="○"/>
            </a:pPr>
            <a:r>
              <a:rPr lang="en" sz="2100"/>
              <a:t>Two cells sequenced together (i.e. doublets)</a:t>
            </a:r>
            <a:endParaRPr sz="2100"/>
          </a:p>
          <a:p>
            <a:pPr marL="457200" lvl="0" indent="-400050" algn="l" rtl="0">
              <a:spcBef>
                <a:spcPts val="0"/>
              </a:spcBef>
              <a:spcAft>
                <a:spcPts val="0"/>
              </a:spcAft>
              <a:buSzPts val="2700"/>
              <a:buChar char="●"/>
            </a:pPr>
            <a:r>
              <a:rPr lang="en" sz="2700"/>
              <a:t>Some genes are uninformative:</a:t>
            </a:r>
            <a:endParaRPr sz="2100"/>
          </a:p>
          <a:p>
            <a:pPr marL="914400" lvl="1" indent="-361950" algn="l" rtl="0">
              <a:spcBef>
                <a:spcPts val="0"/>
              </a:spcBef>
              <a:spcAft>
                <a:spcPts val="0"/>
              </a:spcAft>
              <a:buSzPts val="2100"/>
              <a:buChar char="○"/>
            </a:pPr>
            <a:r>
              <a:rPr lang="en" sz="2100"/>
              <a:t>Low # reads, low variance across all cells</a:t>
            </a:r>
            <a:endParaRPr sz="2100"/>
          </a:p>
          <a:p>
            <a:pPr marL="914400" lvl="1" indent="-361950" algn="l" rtl="0">
              <a:spcBef>
                <a:spcPts val="0"/>
              </a:spcBef>
              <a:spcAft>
                <a:spcPts val="0"/>
              </a:spcAft>
              <a:buSzPts val="2100"/>
              <a:buChar char="○"/>
            </a:pPr>
            <a:r>
              <a:rPr lang="en" sz="2100"/>
              <a:t>Too few cells express gene (e.g. &lt; 10 of 10,000 cells nonzero)</a:t>
            </a:r>
            <a:endParaRPr sz="2100"/>
          </a:p>
          <a:p>
            <a:pPr marL="457200" lvl="0" indent="-400050" algn="l" rtl="0">
              <a:spcBef>
                <a:spcPts val="0"/>
              </a:spcBef>
              <a:spcAft>
                <a:spcPts val="0"/>
              </a:spcAft>
              <a:buSzPts val="2700"/>
              <a:buChar char="●"/>
            </a:pPr>
            <a:r>
              <a:rPr lang="en" sz="2700"/>
              <a:t>Must filter genes </a:t>
            </a:r>
            <a:r>
              <a:rPr lang="en" sz="2700" i="1"/>
              <a:t>and </a:t>
            </a:r>
            <a:r>
              <a:rPr lang="en" sz="2700"/>
              <a:t>cells to reduce noise</a:t>
            </a:r>
            <a:endParaRPr sz="27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21"/>
          <p:cNvPicPr preferRelativeResize="0"/>
          <p:nvPr/>
        </p:nvPicPr>
        <p:blipFill rotWithShape="1">
          <a:blip r:embed="rId3">
            <a:alphaModFix/>
          </a:blip>
          <a:srcRect l="16785" t="5694" r="13793" b="2461"/>
          <a:stretch/>
        </p:blipFill>
        <p:spPr>
          <a:xfrm>
            <a:off x="5171589" y="783060"/>
            <a:ext cx="3639622" cy="3611302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1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60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Visualizing Projections</a:t>
            </a:r>
            <a:endParaRPr/>
          </a:p>
        </p:txBody>
      </p:sp>
      <p:sp>
        <p:nvSpPr>
          <p:cNvPr id="135" name="Google Shape;135;p21"/>
          <p:cNvSpPr txBox="1"/>
          <p:nvPr/>
        </p:nvSpPr>
        <p:spPr>
          <a:xfrm>
            <a:off x="5735750" y="4572000"/>
            <a:ext cx="2511300" cy="3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Open Sans"/>
                <a:ea typeface="Open Sans"/>
                <a:cs typeface="Open Sans"/>
                <a:sym typeface="Open Sans"/>
              </a:rPr>
              <a:t>Colored by brain region</a:t>
            </a:r>
            <a:endParaRPr sz="1200" b="1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36" name="Google Shape;136;p21"/>
          <p:cNvPicPr preferRelativeResize="0"/>
          <p:nvPr/>
        </p:nvPicPr>
        <p:blipFill rotWithShape="1">
          <a:blip r:embed="rId4">
            <a:alphaModFix/>
          </a:blip>
          <a:srcRect l="16490" t="6761" r="13126" b="2961"/>
          <a:stretch/>
        </p:blipFill>
        <p:spPr>
          <a:xfrm>
            <a:off x="427781" y="775031"/>
            <a:ext cx="3770563" cy="3627331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1"/>
          <p:cNvSpPr txBox="1"/>
          <p:nvPr/>
        </p:nvSpPr>
        <p:spPr>
          <a:xfrm>
            <a:off x="2043500" y="4371750"/>
            <a:ext cx="2156700" cy="73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11994B"/>
                </a:solidFill>
                <a:latin typeface="Open Sans"/>
                <a:ea typeface="Open Sans"/>
                <a:cs typeface="Open Sans"/>
                <a:sym typeface="Open Sans"/>
              </a:rPr>
              <a:t>Non-neuronal (glia)</a:t>
            </a:r>
            <a:endParaRPr sz="1200" b="1">
              <a:solidFill>
                <a:srgbClr val="11994B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AFCC3D"/>
                </a:solidFill>
                <a:latin typeface="Open Sans"/>
                <a:ea typeface="Open Sans"/>
                <a:cs typeface="Open Sans"/>
                <a:sym typeface="Open Sans"/>
              </a:rPr>
              <a:t>Glutamatergic neurons</a:t>
            </a:r>
            <a:endParaRPr sz="1200" b="1">
              <a:solidFill>
                <a:srgbClr val="AFCC3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0066FF"/>
                </a:solidFill>
                <a:latin typeface="Open Sans"/>
                <a:ea typeface="Open Sans"/>
                <a:cs typeface="Open Sans"/>
                <a:sym typeface="Open Sans"/>
              </a:rPr>
              <a:t>GABAergic neurons</a:t>
            </a:r>
            <a:endParaRPr sz="1200" b="1">
              <a:solidFill>
                <a:srgbClr val="0066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8" name="Google Shape;138;p21"/>
          <p:cNvSpPr txBox="1"/>
          <p:nvPr/>
        </p:nvSpPr>
        <p:spPr>
          <a:xfrm>
            <a:off x="427775" y="4371750"/>
            <a:ext cx="2010300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Open Sans"/>
                <a:ea typeface="Open Sans"/>
                <a:cs typeface="Open Sans"/>
                <a:sym typeface="Open Sans"/>
              </a:rPr>
              <a:t>Colored by cell class, labeled by known marker genes</a:t>
            </a:r>
            <a:endParaRPr sz="1200" b="1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2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605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Unsupervised Clustering</a:t>
            </a:r>
            <a:endParaRPr/>
          </a:p>
        </p:txBody>
      </p:sp>
      <p:sp>
        <p:nvSpPr>
          <p:cNvPr id="144" name="Google Shape;144;p22"/>
          <p:cNvSpPr txBox="1">
            <a:spLocks noGrp="1"/>
          </p:cNvSpPr>
          <p:nvPr>
            <p:ph type="body" idx="1"/>
          </p:nvPr>
        </p:nvSpPr>
        <p:spPr>
          <a:xfrm>
            <a:off x="311700" y="605401"/>
            <a:ext cx="8520600" cy="42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064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800"/>
              <a:buChar char="●"/>
            </a:pPr>
            <a:r>
              <a:rPr lang="en" sz="2800"/>
              <a:t>Wish to identify subpopulations of cells using similarity of transcript abundance</a:t>
            </a:r>
            <a:endParaRPr sz="2800"/>
          </a:p>
          <a:p>
            <a:pPr marL="45720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" sz="2800"/>
              <a:t>Clustering methods discover patterns in the data</a:t>
            </a:r>
            <a:endParaRPr sz="2800"/>
          </a:p>
          <a:p>
            <a:pPr marL="45720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" sz="2800" i="1"/>
              <a:t>A priori</a:t>
            </a:r>
            <a:r>
              <a:rPr lang="en" sz="2800"/>
              <a:t> no knowledge of number of clusters</a:t>
            </a:r>
            <a:endParaRPr sz="2800"/>
          </a:p>
          <a:p>
            <a:pPr marL="45720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" sz="2800"/>
              <a:t>Many available methods and metrics:</a:t>
            </a:r>
            <a:endParaRPr sz="2200"/>
          </a:p>
        </p:txBody>
      </p:sp>
      <p:sp>
        <p:nvSpPr>
          <p:cNvPr id="145" name="Google Shape;145;p22"/>
          <p:cNvSpPr txBox="1"/>
          <p:nvPr/>
        </p:nvSpPr>
        <p:spPr>
          <a:xfrm>
            <a:off x="545825" y="3789000"/>
            <a:ext cx="4894200" cy="105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Open Sans"/>
              <a:buChar char="●"/>
            </a:pPr>
            <a:r>
              <a:rPr lang="en" sz="1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PCA/Spectral analysis</a:t>
            </a:r>
            <a:endParaRPr sz="15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Open Sans"/>
              <a:buChar char="●"/>
            </a:pPr>
            <a:r>
              <a:rPr lang="en" sz="1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Hierarchical or Ward agglomerative clustering</a:t>
            </a:r>
            <a:endParaRPr sz="15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Open Sans"/>
              <a:buChar char="●"/>
            </a:pPr>
            <a:r>
              <a:rPr lang="en" sz="1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K-nearest neighbor clustering</a:t>
            </a:r>
            <a:endParaRPr sz="15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Open Sans"/>
              <a:buChar char="●"/>
            </a:pPr>
            <a:r>
              <a:rPr lang="en" sz="1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Jaccard similarity</a:t>
            </a:r>
            <a:endParaRPr sz="15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6" name="Google Shape;146;p22"/>
          <p:cNvSpPr txBox="1"/>
          <p:nvPr/>
        </p:nvSpPr>
        <p:spPr>
          <a:xfrm>
            <a:off x="5161328" y="3789000"/>
            <a:ext cx="3924900" cy="105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Open Sans"/>
              <a:buChar char="●"/>
            </a:pPr>
            <a:r>
              <a:rPr lang="en" sz="1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Louvain community detection</a:t>
            </a:r>
            <a:endParaRPr sz="15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Open Sans"/>
              <a:buChar char="●"/>
            </a:pPr>
            <a:r>
              <a:rPr lang="en" sz="1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K-means</a:t>
            </a:r>
            <a:endParaRPr sz="15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Open Sans"/>
              <a:buChar char="●"/>
            </a:pPr>
            <a:r>
              <a:rPr lang="en" sz="1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Graph based clustering</a:t>
            </a:r>
            <a:endParaRPr sz="15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Open Sans"/>
              <a:buChar char="●"/>
            </a:pPr>
            <a:r>
              <a:rPr lang="en" sz="1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Many, many more...</a:t>
            </a:r>
            <a:endParaRPr sz="15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3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60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Clustering algorithms will create partitions of cells</a:t>
            </a:r>
            <a:endParaRPr sz="2900"/>
          </a:p>
        </p:txBody>
      </p:sp>
      <p:pic>
        <p:nvPicPr>
          <p:cNvPr id="152" name="Google Shape;15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0447" y="1052075"/>
            <a:ext cx="3425824" cy="3203550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3"/>
          <p:cNvSpPr txBox="1"/>
          <p:nvPr/>
        </p:nvSpPr>
        <p:spPr>
          <a:xfrm>
            <a:off x="540650" y="4354450"/>
            <a:ext cx="2376900" cy="19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Luecken et al 2019</a:t>
            </a:r>
            <a:endParaRPr sz="9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4" name="Google Shape;154;p23"/>
          <p:cNvSpPr txBox="1"/>
          <p:nvPr/>
        </p:nvSpPr>
        <p:spPr>
          <a:xfrm>
            <a:off x="4982775" y="822500"/>
            <a:ext cx="3526500" cy="366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Open Sans"/>
              <a:buChar char="●"/>
            </a:pPr>
            <a:r>
              <a:rPr lang="en" sz="1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There are many cell types that have many subpopulations and subtypes that are biologically relevant (T cells)</a:t>
            </a:r>
            <a:endParaRPr sz="15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Open Sans"/>
              <a:buChar char="●"/>
            </a:pPr>
            <a:r>
              <a:rPr lang="en" sz="1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Various conditions or stimuli (or different responses to stimuli) could cause cells of the same type to be separated into different clusters</a:t>
            </a:r>
            <a:endParaRPr sz="15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Open Sans"/>
              <a:buChar char="●"/>
            </a:pPr>
            <a:r>
              <a:rPr lang="en" sz="1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Need to look at the biology of the cells in the cluster to determine if clustering was successful</a:t>
            </a:r>
            <a:endParaRPr sz="15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4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605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Marker Gene Identification</a:t>
            </a:r>
            <a:endParaRPr/>
          </a:p>
        </p:txBody>
      </p:sp>
      <p:sp>
        <p:nvSpPr>
          <p:cNvPr id="160" name="Google Shape;160;p24"/>
          <p:cNvSpPr txBox="1">
            <a:spLocks noGrp="1"/>
          </p:cNvSpPr>
          <p:nvPr>
            <p:ph type="body" idx="1"/>
          </p:nvPr>
        </p:nvSpPr>
        <p:spPr>
          <a:xfrm>
            <a:off x="311700" y="923868"/>
            <a:ext cx="8520600" cy="37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3000"/>
              <a:buChar char="●"/>
            </a:pPr>
            <a:r>
              <a:rPr lang="en" b="1"/>
              <a:t>Goal: </a:t>
            </a:r>
            <a:r>
              <a:rPr lang="en"/>
              <a:t>identify gene expression differences between cell types (i.e. clusters)</a:t>
            </a:r>
            <a:endParaRPr/>
          </a:p>
          <a:p>
            <a:pPr marL="45720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457200" lvl="0" indent="-419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Simple solution: DE of each cluster vs all the others (some programs use a simple wilcoxon rank sum test or t-test)</a:t>
            </a:r>
            <a:endParaRPr/>
          </a:p>
          <a:p>
            <a:pPr marL="457200" lvl="0" indent="-419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Significant genes drove the clustering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6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60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Marker Gene Analysis</a:t>
            </a:r>
            <a:endParaRPr/>
          </a:p>
        </p:txBody>
      </p:sp>
      <p:sp>
        <p:nvSpPr>
          <p:cNvPr id="166" name="Google Shape;166;p25"/>
          <p:cNvSpPr txBox="1">
            <a:spLocks noGrp="1"/>
          </p:cNvSpPr>
          <p:nvPr>
            <p:ph type="body" idx="1"/>
          </p:nvPr>
        </p:nvSpPr>
        <p:spPr>
          <a:xfrm>
            <a:off x="311700" y="763125"/>
            <a:ext cx="8520600" cy="394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8300" algn="l" rtl="0"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en" sz="2200" b="1"/>
              <a:t>Goal:</a:t>
            </a:r>
            <a:r>
              <a:rPr lang="en" sz="2200"/>
              <a:t> Label each cluster to known cell type</a:t>
            </a:r>
            <a:endParaRPr sz="2200"/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200"/>
          </a:p>
          <a:p>
            <a:pPr marL="457200" lvl="0" indent="-368300" algn="l" rtl="0"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Biological domain experts know which genes are expressed by each cell type</a:t>
            </a:r>
            <a:endParaRPr sz="2200"/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200"/>
          </a:p>
          <a:p>
            <a:pPr marL="457200" lvl="0" indent="-368300" algn="l" rtl="0"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Recent tools have been developed for automated cluster annotation which simultaneously annotates and assigns cells to clusters using reference databases</a:t>
            </a:r>
            <a:endParaRPr sz="22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2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6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60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Marker Gene Analysis Considerations</a:t>
            </a:r>
            <a:endParaRPr/>
          </a:p>
        </p:txBody>
      </p:sp>
      <p:sp>
        <p:nvSpPr>
          <p:cNvPr id="172" name="Google Shape;172;p26"/>
          <p:cNvSpPr txBox="1">
            <a:spLocks noGrp="1"/>
          </p:cNvSpPr>
          <p:nvPr>
            <p:ph type="body" idx="1"/>
          </p:nvPr>
        </p:nvSpPr>
        <p:spPr>
          <a:xfrm>
            <a:off x="311700" y="923868"/>
            <a:ext cx="8520600" cy="37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2750" algn="l" rtl="0">
              <a:spcBef>
                <a:spcPts val="1000"/>
              </a:spcBef>
              <a:spcAft>
                <a:spcPts val="0"/>
              </a:spcAft>
              <a:buSzPts val="2900"/>
              <a:buChar char="●"/>
            </a:pPr>
            <a:r>
              <a:rPr lang="en" sz="2100"/>
              <a:t>Marker genes may be different from classical cell surface markers used for FACS (need to look at scRNAseq specific experiments for markers)</a:t>
            </a:r>
            <a:endParaRPr sz="2100"/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Typically we look only at upregulated marker genes (genes that are strongly expressed in the cluster of interest vs. the others)</a:t>
            </a:r>
            <a:endParaRPr sz="2100"/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 b="1"/>
              <a:t>Recommendation</a:t>
            </a:r>
            <a:r>
              <a:rPr lang="en" sz="2100"/>
              <a:t>: Use both automated cluster annotation and manual curation of cluster annotations together</a:t>
            </a:r>
            <a:endParaRPr sz="2100"/>
          </a:p>
          <a:p>
            <a:pPr marL="914400" lvl="1" indent="-361950" algn="l" rtl="0">
              <a:spcBef>
                <a:spcPts val="0"/>
              </a:spcBef>
              <a:spcAft>
                <a:spcPts val="0"/>
              </a:spcAft>
              <a:buSzPts val="2100"/>
              <a:buChar char="○"/>
            </a:pPr>
            <a:r>
              <a:rPr lang="en" sz="2100"/>
              <a:t>Automated annotation can be the first pass</a:t>
            </a:r>
            <a:endParaRPr sz="2100"/>
          </a:p>
          <a:p>
            <a:pPr marL="914400" lvl="1" indent="-361950" algn="l" rtl="0">
              <a:spcBef>
                <a:spcPts val="0"/>
              </a:spcBef>
              <a:spcAft>
                <a:spcPts val="0"/>
              </a:spcAft>
              <a:buSzPts val="2100"/>
              <a:buChar char="○"/>
            </a:pPr>
            <a:r>
              <a:rPr lang="en" sz="2100"/>
              <a:t>Manual curation will ensure validity and help with difficult clusters</a:t>
            </a:r>
            <a:endParaRPr sz="21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7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60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Pseudotime Analysis</a:t>
            </a:r>
            <a:endParaRPr/>
          </a:p>
        </p:txBody>
      </p:sp>
      <p:pic>
        <p:nvPicPr>
          <p:cNvPr id="178" name="Google Shape;17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925" y="1226000"/>
            <a:ext cx="5025525" cy="3076274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7"/>
          <p:cNvSpPr txBox="1"/>
          <p:nvPr/>
        </p:nvSpPr>
        <p:spPr>
          <a:xfrm>
            <a:off x="457850" y="4422625"/>
            <a:ext cx="1904400" cy="6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Luecken et al 2019</a:t>
            </a:r>
            <a:endParaRPr sz="15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0" name="Google Shape;180;p27"/>
          <p:cNvSpPr txBox="1"/>
          <p:nvPr/>
        </p:nvSpPr>
        <p:spPr>
          <a:xfrm>
            <a:off x="5617500" y="605400"/>
            <a:ext cx="3526500" cy="30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Open Sans"/>
              <a:buChar char="●"/>
            </a:pPr>
            <a:r>
              <a:rPr lang="en" sz="1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Cells don’t exist in discrete states as simple as clusters</a:t>
            </a:r>
            <a:endParaRPr sz="15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Open Sans"/>
              <a:buChar char="●"/>
            </a:pPr>
            <a:r>
              <a:rPr lang="en" sz="1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Most biological processes are continuous</a:t>
            </a:r>
            <a:endParaRPr sz="15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Open Sans"/>
              <a:buChar char="●"/>
            </a:pPr>
            <a:r>
              <a:rPr lang="en" sz="1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Pseudotime analysis</a:t>
            </a:r>
            <a:endParaRPr sz="15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Open Sans"/>
              <a:buChar char="○"/>
            </a:pPr>
            <a:r>
              <a:rPr lang="en" sz="1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Provides an ordering of cells according to some state</a:t>
            </a:r>
            <a:endParaRPr sz="15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Open Sans"/>
              <a:buChar char="○"/>
            </a:pPr>
            <a:r>
              <a:rPr lang="en" sz="1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Can identify cells and their transcriptional signature at the beginning or ends of states or even in the middle</a:t>
            </a:r>
            <a:endParaRPr sz="15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Open Sans"/>
              <a:buChar char="○"/>
            </a:pPr>
            <a:r>
              <a:rPr lang="en" sz="1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Widely used for processes with temporal dynamics (immune response, development, differentiation etc.)</a:t>
            </a:r>
            <a:endParaRPr sz="15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8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60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Differential expression Testing </a:t>
            </a:r>
            <a:endParaRPr sz="3000"/>
          </a:p>
        </p:txBody>
      </p:sp>
      <p:sp>
        <p:nvSpPr>
          <p:cNvPr id="186" name="Google Shape;186;p28"/>
          <p:cNvSpPr txBox="1">
            <a:spLocks noGrp="1"/>
          </p:cNvSpPr>
          <p:nvPr>
            <p:ph type="body" idx="1"/>
          </p:nvPr>
        </p:nvSpPr>
        <p:spPr>
          <a:xfrm>
            <a:off x="311700" y="923868"/>
            <a:ext cx="8520600" cy="37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sz="2400" b="1"/>
              <a:t>Goal: </a:t>
            </a:r>
            <a:r>
              <a:rPr lang="en" sz="2400"/>
              <a:t>Determine genes that are changing between conditions or cells of interest</a:t>
            </a:r>
            <a:endParaRPr sz="24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400"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Methods from bulk RNAseq analysis </a:t>
            </a:r>
            <a:endParaRPr sz="2400"/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400"/>
              <a:t>perform decently compared to single cell specific tools</a:t>
            </a:r>
            <a:endParaRPr sz="2400"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MAST (single cell specific) performs very well</a:t>
            </a:r>
            <a:endParaRPr sz="240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https://www.nature.com/articles/nmeth.4612</a:t>
            </a:r>
            <a:endParaRPr sz="18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9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60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Compositional Analysis</a:t>
            </a:r>
            <a:endParaRPr/>
          </a:p>
        </p:txBody>
      </p:sp>
      <p:sp>
        <p:nvSpPr>
          <p:cNvPr id="192" name="Google Shape;192;p29"/>
          <p:cNvSpPr txBox="1"/>
          <p:nvPr/>
        </p:nvSpPr>
        <p:spPr>
          <a:xfrm>
            <a:off x="267525" y="782375"/>
            <a:ext cx="8793000" cy="40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Font typeface="Open Sans"/>
              <a:buChar char="●"/>
            </a:pPr>
            <a:r>
              <a:rPr lang="en" sz="22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Goal</a:t>
            </a:r>
            <a:r>
              <a:rPr lang="en" sz="2200">
                <a:latin typeface="Open Sans"/>
                <a:ea typeface="Open Sans"/>
                <a:cs typeface="Open Sans"/>
                <a:sym typeface="Open Sans"/>
              </a:rPr>
              <a:t>: </a:t>
            </a:r>
            <a:r>
              <a:rPr lang="en" sz="23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Is the proportion of certain cell types changing across conditions or due to the experimental stimulus?</a:t>
            </a:r>
            <a:endParaRPr sz="23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Open Sans"/>
              <a:buChar char="●"/>
            </a:pPr>
            <a:r>
              <a:rPr lang="en" sz="23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Cell identities are inherently compositional (i.e. when one cell identity changes, all others shift as well in proportion)</a:t>
            </a:r>
            <a:endParaRPr sz="23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Open Sans"/>
              <a:buChar char="●"/>
            </a:pPr>
            <a:r>
              <a:rPr lang="en" sz="23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Common statistical methods may ignore this and lead to high rate of false positives</a:t>
            </a:r>
            <a:endParaRPr sz="23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Open Sans"/>
              <a:buChar char="●"/>
            </a:pPr>
            <a:r>
              <a:rPr lang="en" sz="23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Newer methods borrow elements from microbiome research incorporating compositional statistics</a:t>
            </a:r>
            <a:endParaRPr sz="23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914400" lvl="1" indent="-3746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Open Sans"/>
              <a:buChar char="○"/>
            </a:pPr>
            <a:r>
              <a:rPr lang="en" sz="23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scCODA (Buttner et al, 2021)</a:t>
            </a:r>
            <a:endParaRPr sz="23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0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605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The Many Subjects We Didn’t Cover</a:t>
            </a:r>
            <a:endParaRPr/>
          </a:p>
        </p:txBody>
      </p:sp>
      <p:sp>
        <p:nvSpPr>
          <p:cNvPr id="198" name="Google Shape;198;p30"/>
          <p:cNvSpPr txBox="1">
            <a:spLocks noGrp="1"/>
          </p:cNvSpPr>
          <p:nvPr>
            <p:ph type="body" idx="1"/>
          </p:nvPr>
        </p:nvSpPr>
        <p:spPr>
          <a:xfrm>
            <a:off x="311700" y="779201"/>
            <a:ext cx="8520600" cy="41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 dirty="0"/>
              <a:t>Supervised clustering of cells by known markers/cell states (e.g. cell cycle)</a:t>
            </a:r>
            <a:endParaRPr dirty="0"/>
          </a:p>
          <a:p>
            <a:pPr marL="457200" lvl="0" indent="-419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 dirty="0"/>
              <a:t>Integration with </a:t>
            </a:r>
            <a:r>
              <a:rPr lang="en" dirty="0" err="1"/>
              <a:t>scATACseq</a:t>
            </a:r>
            <a:endParaRPr dirty="0"/>
          </a:p>
          <a:p>
            <a:pPr marL="457200" lvl="0" indent="-419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 dirty="0"/>
              <a:t>Spatial transcriptomics</a:t>
            </a:r>
            <a:endParaRPr dirty="0"/>
          </a:p>
          <a:p>
            <a:pPr marL="457200" lvl="0" indent="-419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 dirty="0"/>
              <a:t>Imputation</a:t>
            </a:r>
            <a:endParaRPr dirty="0"/>
          </a:p>
          <a:p>
            <a:pPr marL="91440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dirty="0"/>
              <a:t>Infer expression values for “dropout” genes</a:t>
            </a:r>
            <a:endParaRPr dirty="0"/>
          </a:p>
          <a:p>
            <a:pPr marL="457200" lvl="0" indent="-419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 dirty="0"/>
              <a:t>Metastable States</a:t>
            </a:r>
            <a:endParaRPr dirty="0"/>
          </a:p>
          <a:p>
            <a:pPr marL="457200" lvl="0" indent="-419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 dirty="0"/>
              <a:t>Many more...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9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9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9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2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605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>
                <a:latin typeface="Open Sans Medium"/>
                <a:ea typeface="Open Sans Medium"/>
                <a:cs typeface="Open Sans Medium"/>
                <a:sym typeface="Open Sans Medium"/>
              </a:rPr>
              <a:t>Filtering the Counts Matrix</a:t>
            </a:r>
            <a:endParaRPr>
              <a:latin typeface="Open Sans Medium"/>
              <a:ea typeface="Open Sans Medium"/>
              <a:cs typeface="Open Sans Medium"/>
              <a:sym typeface="Open Sans Medium"/>
            </a:endParaRPr>
          </a:p>
        </p:txBody>
      </p:sp>
      <p:graphicFrame>
        <p:nvGraphicFramePr>
          <p:cNvPr id="121" name="Google Shape;121;p22"/>
          <p:cNvGraphicFramePr/>
          <p:nvPr/>
        </p:nvGraphicFramePr>
        <p:xfrm>
          <a:off x="3502625" y="858225"/>
          <a:ext cx="5478575" cy="39621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769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3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0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63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452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30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302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086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245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cell1</a:t>
                      </a:r>
                      <a:endParaRPr sz="1400" u="none" strike="noStrike" cap="none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cell2</a:t>
                      </a:r>
                      <a:endParaRPr sz="1400" u="none" strike="noStrike" cap="none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cell3</a:t>
                      </a:r>
                      <a:endParaRPr sz="1400" u="none" strike="noStrike" cap="none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b="1" u="none" strike="noStrike" cap="none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cell4</a:t>
                      </a:r>
                      <a:endParaRPr sz="1400" b="1" u="none" strike="noStrike" cap="none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i="1" u="none" strike="noStrike" cap="none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cell5</a:t>
                      </a:r>
                      <a:endParaRPr sz="1400" i="1" u="none" strike="noStrike" cap="none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cell6</a:t>
                      </a:r>
                      <a:endParaRPr sz="1400" u="none" strike="noStrike" cap="none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...</a:t>
                      </a:r>
                      <a:endParaRPr sz="1400" u="none" strike="noStrike" cap="none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chemeClr val="dk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cellM</a:t>
                      </a:r>
                      <a:endParaRPr sz="1400" u="none" strike="noStrike" cap="none">
                        <a:solidFill>
                          <a:schemeClr val="dk2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gene1</a:t>
                      </a:r>
                      <a:endParaRPr sz="1400" u="none" strike="noStrike" cap="none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93</a:t>
                      </a:r>
                      <a:endParaRPr sz="1400" u="none" strike="noStrike" cap="none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25</a:t>
                      </a:r>
                      <a:endParaRPr sz="1400" u="none" strike="noStrike" cap="none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0</a:t>
                      </a:r>
                      <a:endParaRPr sz="1400" u="none" strike="noStrike" cap="none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b="1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0</a:t>
                      </a:r>
                      <a:endParaRPr sz="1400" b="1" u="none" strike="noStrike" cap="none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i="1" u="none" strike="noStrike" cap="none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3335</a:t>
                      </a:r>
                      <a:endParaRPr sz="1400" i="1" u="none" strike="noStrike" cap="none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0</a:t>
                      </a:r>
                      <a:endParaRPr sz="1400" u="none" strike="noStrike" cap="none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chemeClr val="dk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82</a:t>
                      </a:r>
                      <a:endParaRPr sz="1400" u="none" strike="noStrike" cap="none">
                        <a:solidFill>
                          <a:schemeClr val="dk2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gene2</a:t>
                      </a:r>
                      <a:endParaRPr sz="1400" u="none" strike="noStrike" cap="none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5</a:t>
                      </a:r>
                      <a:endParaRPr sz="1400" u="none" strike="noStrike" cap="none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2</a:t>
                      </a:r>
                      <a:endParaRPr sz="1400" u="none" strike="noStrike" cap="none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0</a:t>
                      </a:r>
                      <a:endParaRPr sz="1400" u="none" strike="noStrike" cap="none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b="1" u="none" strike="noStrike" cap="none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3</a:t>
                      </a:r>
                      <a:endParaRPr sz="1400" b="1" u="none" strike="noStrike" cap="none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i="1" u="none" strike="noStrike" cap="none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1252</a:t>
                      </a:r>
                      <a:endParaRPr sz="1400" i="1" u="none" strike="noStrike" cap="none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0</a:t>
                      </a:r>
                      <a:endParaRPr sz="1400" u="none" strike="noStrike" cap="none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chemeClr val="dk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12</a:t>
                      </a:r>
                      <a:endParaRPr sz="1400" u="none" strike="noStrike" cap="none">
                        <a:solidFill>
                          <a:schemeClr val="dk2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gene3</a:t>
                      </a:r>
                      <a:endParaRPr sz="1400" u="none" strike="noStrike" cap="none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0</a:t>
                      </a:r>
                      <a:endParaRPr sz="1400" u="none" strike="noStrike" cap="none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0</a:t>
                      </a:r>
                      <a:endParaRPr sz="1400" u="none" strike="noStrike" cap="none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0</a:t>
                      </a:r>
                      <a:endParaRPr sz="1400" u="none" strike="noStrike" cap="none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b="1" u="none" strike="noStrike" cap="none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0</a:t>
                      </a:r>
                      <a:endParaRPr sz="1400" b="1" u="none" strike="noStrike" cap="none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i="1" u="none" strike="noStrike" cap="none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0</a:t>
                      </a:r>
                      <a:endParaRPr sz="1400" i="1" u="none" strike="noStrike" cap="none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0</a:t>
                      </a:r>
                      <a:endParaRPr sz="1400" u="none" strike="noStrike" cap="none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chemeClr val="dk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0</a:t>
                      </a:r>
                      <a:endParaRPr sz="1400" u="none" strike="noStrike" cap="none">
                        <a:solidFill>
                          <a:schemeClr val="dk2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gene4</a:t>
                      </a:r>
                      <a:endParaRPr sz="1400" u="none" strike="noStrike" cap="none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98</a:t>
                      </a:r>
                      <a:endParaRPr sz="1400" u="none" strike="noStrike" cap="none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21</a:t>
                      </a:r>
                      <a:endParaRPr sz="1400" u="none" strike="noStrike" cap="none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1</a:t>
                      </a:r>
                      <a:endParaRPr sz="1400" u="none" strike="noStrike" cap="none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b="1" u="none" strike="noStrike" cap="none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1</a:t>
                      </a:r>
                      <a:endParaRPr sz="1400" b="1" u="none" strike="noStrike" cap="none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i="1" u="none" strike="noStrike" cap="none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5318</a:t>
                      </a:r>
                      <a:endParaRPr sz="1400" i="1" u="none" strike="noStrike" cap="none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0</a:t>
                      </a:r>
                      <a:endParaRPr sz="1400" u="none" strike="noStrike" cap="none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chemeClr val="dk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75</a:t>
                      </a:r>
                      <a:endParaRPr sz="1400" u="none" strike="noStrike" cap="none">
                        <a:solidFill>
                          <a:schemeClr val="dk2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gene5</a:t>
                      </a:r>
                      <a:endParaRPr sz="1400" u="none" strike="noStrike" cap="none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0</a:t>
                      </a:r>
                      <a:endParaRPr sz="1400" u="none" strike="noStrike" cap="none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0</a:t>
                      </a:r>
                      <a:endParaRPr sz="1400" u="none" strike="noStrike" cap="none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513</a:t>
                      </a:r>
                      <a:endParaRPr sz="1400" u="none" strike="noStrike" cap="none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b="1" u="none" strike="noStrike" cap="none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0</a:t>
                      </a:r>
                      <a:endParaRPr sz="1400" b="1" u="none" strike="noStrike" cap="none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i="1" u="none" strike="noStrike" cap="none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0</a:t>
                      </a:r>
                      <a:endParaRPr sz="1400" i="1" u="none" strike="noStrike" cap="none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325</a:t>
                      </a:r>
                      <a:endParaRPr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135</a:t>
                      </a:r>
                      <a:endParaRPr sz="1400" u="none" strike="noStrike" cap="none">
                        <a:solidFill>
                          <a:schemeClr val="dk2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gene6</a:t>
                      </a:r>
                      <a:endParaRPr sz="1400" u="none" strike="noStrike" cap="none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0</a:t>
                      </a:r>
                      <a:endParaRPr sz="1400" u="none" strike="noStrike" cap="none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0</a:t>
                      </a:r>
                      <a:endParaRPr sz="1400" u="none" strike="noStrike" cap="none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113</a:t>
                      </a:r>
                      <a:endParaRPr sz="1400" u="none" strike="noStrike" cap="none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0</a:t>
                      </a:r>
                      <a:endParaRPr sz="1400" b="1" u="none" strike="noStrike" cap="none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i="1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1</a:t>
                      </a:r>
                      <a:endParaRPr i="1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497</a:t>
                      </a:r>
                      <a:endParaRPr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255</a:t>
                      </a:r>
                      <a:endParaRPr sz="1400" u="none" strike="noStrike" cap="none">
                        <a:solidFill>
                          <a:schemeClr val="dk2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gene7</a:t>
                      </a:r>
                      <a:endParaRPr sz="1400" u="none" strike="noStrike" cap="none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3</a:t>
                      </a:r>
                      <a:endParaRPr sz="1400" u="none" strike="noStrike" cap="none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0</a:t>
                      </a:r>
                      <a:endParaRPr sz="1400" u="none" strike="noStrike" cap="none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0</a:t>
                      </a:r>
                      <a:endParaRPr sz="1400" u="none" strike="noStrike" cap="none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0</a:t>
                      </a:r>
                      <a:endParaRPr sz="1400" b="1" u="none" strike="noStrike" cap="none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i="1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6</a:t>
                      </a:r>
                      <a:endParaRPr i="1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0</a:t>
                      </a:r>
                      <a:endParaRPr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0</a:t>
                      </a:r>
                      <a:endParaRPr sz="1400" u="none" strike="noStrike" cap="none">
                        <a:solidFill>
                          <a:schemeClr val="dk2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...</a:t>
                      </a:r>
                      <a:endParaRPr sz="1400" u="none" strike="noStrike" cap="none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1" u="none" strike="noStrike" cap="none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i="1" u="none" strike="noStrike" cap="none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solidFill>
                          <a:schemeClr val="dk2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geneN</a:t>
                      </a:r>
                      <a:endParaRPr sz="1400" u="none" strike="noStrike" cap="none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68</a:t>
                      </a:r>
                      <a:endParaRPr sz="1400" u="none" strike="noStrike" cap="none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52</a:t>
                      </a:r>
                      <a:endParaRPr sz="1400" u="none" strike="noStrike" cap="none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0</a:t>
                      </a:r>
                      <a:endParaRPr sz="1400" u="none" strike="noStrike" cap="none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b="1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2</a:t>
                      </a:r>
                      <a:endParaRPr sz="1400" b="1" u="none" strike="noStrike" cap="none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i="1" u="none" strike="noStrike" cap="none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4313</a:t>
                      </a:r>
                      <a:endParaRPr sz="1400" i="1" u="none" strike="noStrike" cap="none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chemeClr val="dk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63</a:t>
                      </a:r>
                      <a:endParaRPr sz="1400" u="none" strike="noStrike" cap="none">
                        <a:solidFill>
                          <a:schemeClr val="dk2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122" name="Google Shape;122;p22"/>
          <p:cNvSpPr txBox="1">
            <a:spLocks noGrp="1"/>
          </p:cNvSpPr>
          <p:nvPr>
            <p:ph type="body" idx="1"/>
          </p:nvPr>
        </p:nvSpPr>
        <p:spPr>
          <a:xfrm>
            <a:off x="107375" y="723925"/>
            <a:ext cx="3395100" cy="425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700"/>
              <a:t>Cells might also be filtered:</a:t>
            </a:r>
            <a:endParaRPr sz="1700"/>
          </a:p>
          <a:p>
            <a:pPr marL="457200" lvl="0" indent="-323850" algn="l" rtl="0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500"/>
              <a:buChar char="●"/>
            </a:pPr>
            <a:r>
              <a:rPr lang="en" sz="1500" b="1">
                <a:solidFill>
                  <a:srgbClr val="000000"/>
                </a:solidFill>
              </a:rPr>
              <a:t>Very few or zero counts (cell4)</a:t>
            </a:r>
            <a:endParaRPr sz="1500" b="1">
              <a:solidFill>
                <a:srgbClr val="000000"/>
              </a:solidFill>
            </a:endParaRPr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Char char="○"/>
            </a:pPr>
            <a:r>
              <a:rPr lang="en" sz="1500">
                <a:solidFill>
                  <a:srgbClr val="000000"/>
                </a:solidFill>
              </a:rPr>
              <a:t>Empty well?</a:t>
            </a:r>
            <a:endParaRPr sz="1500">
              <a:solidFill>
                <a:srgbClr val="000000"/>
              </a:solidFill>
            </a:endParaRPr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Char char="○"/>
            </a:pPr>
            <a:r>
              <a:rPr lang="en" sz="1500">
                <a:solidFill>
                  <a:srgbClr val="000000"/>
                </a:solidFill>
              </a:rPr>
              <a:t>Ambient expression?</a:t>
            </a:r>
            <a:endParaRPr sz="1500">
              <a:solidFill>
                <a:srgbClr val="000000"/>
              </a:solidFill>
            </a:endParaRPr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Char char="○"/>
            </a:pPr>
            <a:r>
              <a:rPr lang="en" sz="1500">
                <a:solidFill>
                  <a:srgbClr val="000000"/>
                </a:solidFill>
              </a:rPr>
              <a:t>Quiescent cell?</a:t>
            </a:r>
            <a:endParaRPr sz="1500">
              <a:solidFill>
                <a:srgbClr val="000000"/>
              </a:solidFill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Char char="●"/>
            </a:pPr>
            <a:r>
              <a:rPr lang="en" sz="1500" i="1">
                <a:solidFill>
                  <a:srgbClr val="000000"/>
                </a:solidFill>
              </a:rPr>
              <a:t>Very many counts (cell5)</a:t>
            </a:r>
            <a:endParaRPr sz="1500" i="1">
              <a:solidFill>
                <a:srgbClr val="000000"/>
              </a:solidFill>
            </a:endParaRPr>
          </a:p>
          <a:p>
            <a:pPr marL="914400" lvl="1" indent="-3111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○"/>
            </a:pPr>
            <a:r>
              <a:rPr lang="en" sz="1300">
                <a:solidFill>
                  <a:srgbClr val="000000"/>
                </a:solidFill>
              </a:rPr>
              <a:t>Possible “doublet” of same cell type</a:t>
            </a:r>
            <a:endParaRPr sz="1300">
              <a:solidFill>
                <a:srgbClr val="000000"/>
              </a:solidFill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Inconsistent expression pattern (cellM)</a:t>
            </a:r>
            <a:endParaRPr sz="1500"/>
          </a:p>
          <a:p>
            <a:pPr marL="914400" lvl="1" indent="-3111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○"/>
            </a:pPr>
            <a:r>
              <a:rPr lang="en" sz="1300">
                <a:solidFill>
                  <a:srgbClr val="000000"/>
                </a:solidFill>
              </a:rPr>
              <a:t>Possible “doublet” of different cell types</a:t>
            </a:r>
            <a:endParaRPr sz="13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700" b="1"/>
              <a:t>Doublet:</a:t>
            </a:r>
            <a:r>
              <a:rPr lang="en" sz="1700"/>
              <a:t> two cells with same cell barcode</a:t>
            </a:r>
            <a:endParaRPr sz="17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1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605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Current Software</a:t>
            </a:r>
            <a:endParaRPr/>
          </a:p>
        </p:txBody>
      </p:sp>
      <p:sp>
        <p:nvSpPr>
          <p:cNvPr id="204" name="Google Shape;204;p31"/>
          <p:cNvSpPr txBox="1">
            <a:spLocks noGrp="1"/>
          </p:cNvSpPr>
          <p:nvPr>
            <p:ph type="body" idx="1"/>
          </p:nvPr>
        </p:nvSpPr>
        <p:spPr>
          <a:xfrm>
            <a:off x="311700" y="793675"/>
            <a:ext cx="8520600" cy="397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3000"/>
              <a:buChar char="●"/>
            </a:pPr>
            <a:r>
              <a:rPr lang="en" dirty="0"/>
              <a:t>Bioconductor</a:t>
            </a:r>
            <a:endParaRPr dirty="0"/>
          </a:p>
          <a:p>
            <a:pPr marL="914400" lvl="1" indent="-4191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3000"/>
              <a:buChar char="○"/>
            </a:pPr>
            <a:r>
              <a:rPr lang="en" u="sng" dirty="0">
                <a:solidFill>
                  <a:schemeClr val="hlink"/>
                </a:solidFill>
                <a:hlinkClick r:id="rId3"/>
              </a:rPr>
              <a:t>Seurat</a:t>
            </a:r>
            <a:r>
              <a:rPr lang="en" dirty="0"/>
              <a:t> </a:t>
            </a:r>
            <a:r>
              <a:rPr lang="en" sz="2400" dirty="0"/>
              <a:t>- One of the first analysis </a:t>
            </a:r>
            <a:r>
              <a:rPr lang="en" dirty="0"/>
              <a:t>software packages</a:t>
            </a:r>
            <a:endParaRPr dirty="0"/>
          </a:p>
          <a:p>
            <a:pPr marL="914400" lvl="1" indent="-419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</a:pPr>
            <a:r>
              <a:rPr lang="en" u="sng" dirty="0">
                <a:solidFill>
                  <a:schemeClr val="hlink"/>
                </a:solidFill>
                <a:hlinkClick r:id="rId4"/>
              </a:rPr>
              <a:t>SingleCellExperiment</a:t>
            </a:r>
            <a:r>
              <a:rPr lang="en" dirty="0"/>
              <a:t> - official Bioconductor class</a:t>
            </a:r>
            <a:endParaRPr dirty="0"/>
          </a:p>
          <a:p>
            <a:pPr marL="914400" lvl="1" indent="-419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</a:pPr>
            <a:r>
              <a:rPr lang="en" u="sng" dirty="0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5"/>
              </a:rPr>
              <a:t>scater</a:t>
            </a:r>
            <a:r>
              <a:rPr lang="en" dirty="0"/>
              <a:t> - Single Cell Analysis Toolkit</a:t>
            </a:r>
          </a:p>
          <a:p>
            <a:pPr marL="914400" lvl="1" indent="-419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</a:pPr>
            <a:r>
              <a:rPr lang="en" dirty="0"/>
              <a:t>Single Cell Toolkit (SCTK)</a:t>
            </a:r>
            <a:endParaRPr dirty="0"/>
          </a:p>
          <a:p>
            <a:pPr marL="457200" lvl="0" indent="-419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 u="sng" dirty="0">
                <a:solidFill>
                  <a:schemeClr val="hlink"/>
                </a:solidFill>
                <a:latin typeface="Roboto Mono"/>
                <a:ea typeface="Roboto Mono"/>
                <a:cs typeface="Roboto Mono"/>
                <a:sym typeface="Roboto Mono"/>
                <a:hlinkClick r:id="rId6"/>
              </a:rPr>
              <a:t>scanpy</a:t>
            </a:r>
            <a:r>
              <a:rPr lang="en" dirty="0"/>
              <a:t> - single cell analysis in python</a:t>
            </a:r>
            <a:endParaRPr dirty="0"/>
          </a:p>
          <a:p>
            <a:pPr marL="457200" lvl="0" indent="-419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 dirty="0"/>
              <a:t>Many others now</a:t>
            </a:r>
            <a:endParaRPr dirty="0"/>
          </a:p>
          <a:p>
            <a:pPr marL="457200" lvl="0" indent="-419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 dirty="0"/>
              <a:t>Millions of others soon...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0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0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0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0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0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0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3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60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 Medium"/>
                <a:ea typeface="Open Sans Medium"/>
                <a:cs typeface="Open Sans Medium"/>
                <a:sym typeface="Open Sans Medium"/>
              </a:rPr>
              <a:t>QC Summary</a:t>
            </a:r>
            <a:endParaRPr>
              <a:latin typeface="Open Sans Medium"/>
              <a:ea typeface="Open Sans Medium"/>
              <a:cs typeface="Open Sans Medium"/>
              <a:sym typeface="Open Sans Medium"/>
            </a:endParaRPr>
          </a:p>
        </p:txBody>
      </p:sp>
      <p:sp>
        <p:nvSpPr>
          <p:cNvPr id="128" name="Google Shape;128;p23"/>
          <p:cNvSpPr txBox="1">
            <a:spLocks noGrp="1"/>
          </p:cNvSpPr>
          <p:nvPr>
            <p:ph type="body" idx="1"/>
          </p:nvPr>
        </p:nvSpPr>
        <p:spPr>
          <a:xfrm>
            <a:off x="311700" y="774943"/>
            <a:ext cx="8520600" cy="37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spcBef>
                <a:spcPts val="1000"/>
              </a:spcBef>
              <a:spcAft>
                <a:spcPts val="0"/>
              </a:spcAft>
              <a:buSzPts val="3000"/>
              <a:buChar char="●"/>
            </a:pPr>
            <a:r>
              <a:rPr lang="en" b="1"/>
              <a:t>Do:</a:t>
            </a:r>
            <a:endParaRPr b="1"/>
          </a:p>
          <a:p>
            <a:pPr marL="914400" lvl="1" indent="-406400" algn="l" rtl="0">
              <a:spcBef>
                <a:spcPts val="1000"/>
              </a:spcBef>
              <a:spcAft>
                <a:spcPts val="0"/>
              </a:spcAft>
              <a:buSzPts val="2800"/>
              <a:buChar char="○"/>
            </a:pPr>
            <a:r>
              <a:rPr lang="en"/>
              <a:t>Start with permissive QC thresholds </a:t>
            </a:r>
            <a:endParaRPr/>
          </a:p>
          <a:p>
            <a:pPr marL="914400" lvl="1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○"/>
            </a:pPr>
            <a:r>
              <a:rPr lang="en"/>
              <a:t>Evaluate QC by visualizing distributions and re-visit after clustering</a:t>
            </a:r>
            <a:endParaRPr/>
          </a:p>
          <a:p>
            <a:pPr marL="914400" lvl="1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○"/>
            </a:pPr>
            <a:r>
              <a:rPr lang="en"/>
              <a:t>Adapt QC thresholds based on domain knowledge</a:t>
            </a:r>
            <a:endParaRPr/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 b="1"/>
              <a:t>Don’t:</a:t>
            </a:r>
            <a:endParaRPr b="1"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/>
              <a:t>Adjust QC thresholds to optimize p-values or obtain desired statistical metrics (akin to p-hacking)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4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605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>
                <a:latin typeface="Open Sans Medium"/>
                <a:ea typeface="Open Sans Medium"/>
                <a:cs typeface="Open Sans Medium"/>
                <a:sym typeface="Open Sans Medium"/>
              </a:rPr>
              <a:t>Count Matrix Normalization</a:t>
            </a:r>
            <a:endParaRPr>
              <a:latin typeface="Open Sans Medium"/>
              <a:ea typeface="Open Sans Medium"/>
              <a:cs typeface="Open Sans Medium"/>
              <a:sym typeface="Open Sans Medium"/>
            </a:endParaRPr>
          </a:p>
        </p:txBody>
      </p:sp>
      <p:sp>
        <p:nvSpPr>
          <p:cNvPr id="134" name="Google Shape;134;p24"/>
          <p:cNvSpPr txBox="1">
            <a:spLocks noGrp="1"/>
          </p:cNvSpPr>
          <p:nvPr>
            <p:ph type="body" idx="1"/>
          </p:nvPr>
        </p:nvSpPr>
        <p:spPr>
          <a:xfrm>
            <a:off x="311700" y="675425"/>
            <a:ext cx="8520600" cy="45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Normalization needed to make counts comparable between cells</a:t>
            </a:r>
            <a:endParaRPr sz="2200"/>
          </a:p>
          <a:p>
            <a:pPr marL="45720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Count depth scaling is a common strategy used by both Seurat and Scanpy</a:t>
            </a:r>
            <a:endParaRPr sz="1600"/>
          </a:p>
          <a:p>
            <a: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Seurat performs a lognormalizing strategy - counts for features are divided by library size and multiplied by a scaling factor (10k)</a:t>
            </a:r>
            <a:endParaRPr sz="1600"/>
          </a:p>
          <a:p>
            <a: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Scanpy normalizes each cell by total counts over all genes and by default all cells will have a total count equal to the median of unnormalized counts per cell</a:t>
            </a:r>
            <a:endParaRPr sz="800"/>
          </a:p>
          <a:p>
            <a:pPr marL="45720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Single cell specific normalization methods are actively being developed and different normalization methods may be more appropriate for certain datasets</a:t>
            </a:r>
            <a:endParaRPr sz="22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5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60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latin typeface="Open Sans Medium"/>
                <a:ea typeface="Open Sans Medium"/>
                <a:cs typeface="Open Sans Medium"/>
                <a:sym typeface="Open Sans Medium"/>
              </a:rPr>
              <a:t>Log(x +1) transformation of normalized counts</a:t>
            </a:r>
            <a:endParaRPr sz="3200">
              <a:latin typeface="Open Sans Medium"/>
              <a:ea typeface="Open Sans Medium"/>
              <a:cs typeface="Open Sans Medium"/>
              <a:sym typeface="Open Sans Medium"/>
            </a:endParaRPr>
          </a:p>
        </p:txBody>
      </p:sp>
      <p:sp>
        <p:nvSpPr>
          <p:cNvPr id="140" name="Google Shape;140;p25"/>
          <p:cNvSpPr txBox="1">
            <a:spLocks noGrp="1"/>
          </p:cNvSpPr>
          <p:nvPr>
            <p:ph type="body" idx="1"/>
          </p:nvPr>
        </p:nvSpPr>
        <p:spPr>
          <a:xfrm>
            <a:off x="311700" y="570376"/>
            <a:ext cx="8520600" cy="40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93700" algn="l" rtl="0">
              <a:spcBef>
                <a:spcPts val="1000"/>
              </a:spcBef>
              <a:spcAft>
                <a:spcPts val="0"/>
              </a:spcAft>
              <a:buSzPts val="2600"/>
              <a:buChar char="●"/>
            </a:pPr>
            <a:r>
              <a:rPr lang="en" sz="2600"/>
              <a:t>Usually performed after normalization to reduce skewness of  data</a:t>
            </a:r>
            <a:endParaRPr sz="2600"/>
          </a:p>
          <a:p>
            <a:pPr marL="457200" lvl="0" indent="-393700" algn="l" rtl="0">
              <a:spcBef>
                <a:spcPts val="0"/>
              </a:spcBef>
              <a:spcAft>
                <a:spcPts val="0"/>
              </a:spcAft>
              <a:buSzPts val="2600"/>
              <a:buChar char="●"/>
            </a:pPr>
            <a:r>
              <a:rPr lang="en" sz="2600"/>
              <a:t>Allows for approximation of normality for downstream analyses that require this assumption</a:t>
            </a:r>
            <a:endParaRPr sz="2600"/>
          </a:p>
          <a:p>
            <a:pPr marL="457200" lvl="0" indent="-393700" algn="l" rtl="0">
              <a:spcBef>
                <a:spcPts val="0"/>
              </a:spcBef>
              <a:spcAft>
                <a:spcPts val="0"/>
              </a:spcAft>
              <a:buSzPts val="2600"/>
              <a:buChar char="●"/>
            </a:pPr>
            <a:r>
              <a:rPr lang="en" sz="2600"/>
              <a:t>Single cell RNAseq data is </a:t>
            </a:r>
            <a:r>
              <a:rPr lang="en" sz="2600" b="1"/>
              <a:t>not </a:t>
            </a:r>
            <a:r>
              <a:rPr lang="en" sz="2600"/>
              <a:t>log-normally distributed</a:t>
            </a:r>
            <a:endParaRPr sz="2600"/>
          </a:p>
          <a:p>
            <a:pPr marL="457200" lvl="0" indent="-393700" algn="l" rtl="0">
              <a:spcBef>
                <a:spcPts val="0"/>
              </a:spcBef>
              <a:spcAft>
                <a:spcPts val="0"/>
              </a:spcAft>
              <a:buSzPts val="2600"/>
              <a:buChar char="●"/>
            </a:pPr>
            <a:r>
              <a:rPr lang="en" sz="2600"/>
              <a:t>“Crude but useful”</a:t>
            </a:r>
            <a:endParaRPr sz="2600"/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600"/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6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6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60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latin typeface="Open Sans Medium"/>
                <a:ea typeface="Open Sans Medium"/>
                <a:cs typeface="Open Sans Medium"/>
                <a:sym typeface="Open Sans Medium"/>
              </a:rPr>
              <a:t>When do we perform batch correction?</a:t>
            </a:r>
            <a:endParaRPr sz="3200">
              <a:latin typeface="Open Sans Medium"/>
              <a:ea typeface="Open Sans Medium"/>
              <a:cs typeface="Open Sans Medium"/>
              <a:sym typeface="Open Sans Medium"/>
            </a:endParaRPr>
          </a:p>
        </p:txBody>
      </p:sp>
      <p:sp>
        <p:nvSpPr>
          <p:cNvPr id="146" name="Google Shape;146;p26"/>
          <p:cNvSpPr txBox="1">
            <a:spLocks noGrp="1"/>
          </p:cNvSpPr>
          <p:nvPr>
            <p:ph type="body" idx="1"/>
          </p:nvPr>
        </p:nvSpPr>
        <p:spPr>
          <a:xfrm>
            <a:off x="311700" y="641346"/>
            <a:ext cx="8520600" cy="148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400"/>
              <a:t>Remember that batch correction (or any correction method) has a cost! </a:t>
            </a:r>
            <a:endParaRPr sz="24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400"/>
              <a:t>Determine if batch correction is necessary per experiment. </a:t>
            </a:r>
            <a:endParaRPr sz="2400"/>
          </a:p>
        </p:txBody>
      </p:sp>
      <p:sp>
        <p:nvSpPr>
          <p:cNvPr id="147" name="Google Shape;147;p26"/>
          <p:cNvSpPr txBox="1"/>
          <p:nvPr/>
        </p:nvSpPr>
        <p:spPr>
          <a:xfrm>
            <a:off x="1326175" y="4630925"/>
            <a:ext cx="5985300" cy="6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48" name="Google Shape;14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0875" y="2514721"/>
            <a:ext cx="4254925" cy="22024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7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60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One way to determine if batch correction is necessary</a:t>
            </a:r>
            <a:endParaRPr sz="2800"/>
          </a:p>
        </p:txBody>
      </p:sp>
      <p:sp>
        <p:nvSpPr>
          <p:cNvPr id="154" name="Google Shape;154;p27"/>
          <p:cNvSpPr txBox="1">
            <a:spLocks noGrp="1"/>
          </p:cNvSpPr>
          <p:nvPr>
            <p:ph type="body" idx="1"/>
          </p:nvPr>
        </p:nvSpPr>
        <p:spPr>
          <a:xfrm>
            <a:off x="311700" y="923868"/>
            <a:ext cx="8520600" cy="37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06400" algn="l" rtl="0">
              <a:spcBef>
                <a:spcPts val="1000"/>
              </a:spcBef>
              <a:spcAft>
                <a:spcPts val="0"/>
              </a:spcAft>
              <a:buSzPts val="2800"/>
              <a:buChar char="●"/>
            </a:pPr>
            <a:r>
              <a:rPr lang="en" sz="2800"/>
              <a:t>Visualize a projection of your data (T-SNE, UMAP) and overlay the batches and conditions</a:t>
            </a:r>
            <a:endParaRPr sz="2800"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" sz="2800"/>
              <a:t>Do you observe clustering based on batch?</a:t>
            </a:r>
            <a:endParaRPr sz="2800"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" sz="2800"/>
              <a:t>Remember that if you’re plotting multiple conditions (stimulated/control), you might expect to see separation based on biological signal </a:t>
            </a:r>
            <a:endParaRPr sz="28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8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60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Open Sans Medium"/>
                <a:ea typeface="Open Sans Medium"/>
                <a:cs typeface="Open Sans Medium"/>
                <a:sym typeface="Open Sans Medium"/>
              </a:rPr>
              <a:t>Batch Correction Methods and Recommendations</a:t>
            </a:r>
            <a:endParaRPr sz="2800">
              <a:latin typeface="Open Sans Medium"/>
              <a:ea typeface="Open Sans Medium"/>
              <a:cs typeface="Open Sans Medium"/>
              <a:sym typeface="Open Sans Medium"/>
            </a:endParaRPr>
          </a:p>
        </p:txBody>
      </p:sp>
      <p:sp>
        <p:nvSpPr>
          <p:cNvPr id="160" name="Google Shape;160;p28"/>
          <p:cNvSpPr txBox="1">
            <a:spLocks noGrp="1"/>
          </p:cNvSpPr>
          <p:nvPr>
            <p:ph type="body" idx="1"/>
          </p:nvPr>
        </p:nvSpPr>
        <p:spPr>
          <a:xfrm>
            <a:off x="233025" y="702143"/>
            <a:ext cx="8520600" cy="37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8300" algn="l" rtl="0"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ComBat is a general batch correction tool that has been found to work well with scRNA</a:t>
            </a:r>
            <a:endParaRPr sz="220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Batch effects can often be mitigated by smart experimental design</a:t>
            </a:r>
            <a:endParaRPr sz="220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Batch correction is different from integration (combining multiple experiments) - Use different tools!</a:t>
            </a:r>
            <a:endParaRPr sz="2200"/>
          </a:p>
          <a:p>
            <a:pPr marL="914400" lvl="1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 sz="2200"/>
              <a:t>Batch correction mitigates effects between cells and samples in the same experiment</a:t>
            </a:r>
            <a:endParaRPr sz="2200"/>
          </a:p>
          <a:p>
            <a:pPr marL="914400" lvl="1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 sz="2200"/>
              <a:t>Data integration attempts to combine separate experiments or datasets</a:t>
            </a:r>
            <a:endParaRPr sz="22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159</TotalTime>
  <Words>1728</Words>
  <Application>Microsoft Macintosh PowerPoint</Application>
  <PresentationFormat>On-screen Show (16:9)</PresentationFormat>
  <Paragraphs>278</Paragraphs>
  <Slides>30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7" baseType="lpstr">
      <vt:lpstr>Open Sans Medium</vt:lpstr>
      <vt:lpstr>Roboto Medium</vt:lpstr>
      <vt:lpstr>Arial</vt:lpstr>
      <vt:lpstr>Roboto</vt:lpstr>
      <vt:lpstr>Open Sans</vt:lpstr>
      <vt:lpstr>Roboto Mono</vt:lpstr>
      <vt:lpstr>Simple Light</vt:lpstr>
      <vt:lpstr>Single Cell Sequencing</vt:lpstr>
      <vt:lpstr>Filtering Cells and Genes</vt:lpstr>
      <vt:lpstr>Filtering the Counts Matrix</vt:lpstr>
      <vt:lpstr>QC Summary</vt:lpstr>
      <vt:lpstr>Count Matrix Normalization</vt:lpstr>
      <vt:lpstr>Log(x +1) transformation of normalized counts</vt:lpstr>
      <vt:lpstr>When do we perform batch correction?</vt:lpstr>
      <vt:lpstr>One way to determine if batch correction is necessary</vt:lpstr>
      <vt:lpstr>Batch Correction Methods and Recommendations</vt:lpstr>
      <vt:lpstr>What is integration?</vt:lpstr>
      <vt:lpstr>Experimental design can mitigate the need for batch correction</vt:lpstr>
      <vt:lpstr>“Regressing out” effects of the cell cycle?</vt:lpstr>
      <vt:lpstr>Feature Selection: Highly variable genes are used to reduce dimensionality </vt:lpstr>
      <vt:lpstr>Typical Analysis Paths</vt:lpstr>
      <vt:lpstr>Dimensionality Reduction</vt:lpstr>
      <vt:lpstr>Projection + Visualization</vt:lpstr>
      <vt:lpstr>t-SNE, UMAP, et cetera</vt:lpstr>
      <vt:lpstr>Visualizing Projections</vt:lpstr>
      <vt:lpstr>Visualizing Projections</vt:lpstr>
      <vt:lpstr>Visualizing Projections</vt:lpstr>
      <vt:lpstr>Unsupervised Clustering</vt:lpstr>
      <vt:lpstr>Clustering algorithms will create partitions of cells</vt:lpstr>
      <vt:lpstr>Marker Gene Identification</vt:lpstr>
      <vt:lpstr>Marker Gene Analysis</vt:lpstr>
      <vt:lpstr>Marker Gene Analysis Considerations</vt:lpstr>
      <vt:lpstr>Pseudotime Analysis</vt:lpstr>
      <vt:lpstr>Differential expression Testing </vt:lpstr>
      <vt:lpstr>Compositional Analysis</vt:lpstr>
      <vt:lpstr>The Many Subjects We Didn’t Cover</vt:lpstr>
      <vt:lpstr>Current Software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W. Evan Johnson</cp:lastModifiedBy>
  <cp:revision>2</cp:revision>
  <dcterms:modified xsi:type="dcterms:W3CDTF">2024-06-12T15:32:11Z</dcterms:modified>
</cp:coreProperties>
</file>